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8" r:id="rId7"/>
    <p:sldId id="269" r:id="rId8"/>
    <p:sldId id="270" r:id="rId9"/>
    <p:sldId id="271" r:id="rId10"/>
    <p:sldId id="272" r:id="rId11"/>
    <p:sldId id="273" r:id="rId12"/>
    <p:sldId id="274" r:id="rId13"/>
    <p:sldId id="275" r:id="rId14"/>
    <p:sldId id="277" r:id="rId15"/>
    <p:sldId id="278" r:id="rId16"/>
    <p:sldId id="279" r:id="rId17"/>
    <p:sldId id="280" r:id="rId18"/>
    <p:sldId id="285" r:id="rId19"/>
    <p:sldId id="281" r:id="rId20"/>
    <p:sldId id="282" r:id="rId21"/>
    <p:sldId id="283" r:id="rId22"/>
    <p:sldId id="263" r:id="rId23"/>
    <p:sldId id="286" r:id="rId24"/>
    <p:sldId id="264" r:id="rId25"/>
    <p:sldId id="265" r:id="rId26"/>
    <p:sldId id="266" r:id="rId27"/>
    <p:sldId id="267" r:id="rId28"/>
  </p:sldIdLst>
  <p:sldSz cx="18288000" cy="10287000"/>
  <p:notesSz cx="6858000" cy="9144000"/>
  <p:embeddedFontLst>
    <p:embeddedFont>
      <p:font typeface="DM Sans" pitchFamily="2" charset="77"/>
      <p:regular r:id="rId30"/>
      <p:bold r:id="rId31"/>
      <p:italic r:id="rId32"/>
      <p:boldItalic r:id="rId33"/>
    </p:embeddedFont>
    <p:embeddedFont>
      <p:font typeface="DM Sans Italics" pitchFamily="2" charset="77"/>
      <p:regular r:id="rId34"/>
      <p:italic r:id="rId35"/>
    </p:embeddedFont>
    <p:embeddedFont>
      <p:font typeface="Montserrat Classic Bold" pitchFamily="2" charset="77"/>
      <p:regular r:id="rId36"/>
      <p:bold r:id="rId37"/>
    </p:embeddedFont>
    <p:embeddedFont>
      <p:font typeface="Open Sauce" pitchFamily="2" charset="77"/>
      <p:regular r:id="rId38"/>
    </p:embeddedFont>
    <p:embeddedFont>
      <p:font typeface="Oswald" pitchFamily="2" charset="77"/>
      <p:regular r:id="rId39"/>
      <p:bold r:id="rId40"/>
    </p:embeddedFont>
    <p:embeddedFont>
      <p:font typeface="Oswald Bold" pitchFamily="2" charset="77"/>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1127" autoAdjust="0"/>
  </p:normalViewPr>
  <p:slideViewPr>
    <p:cSldViewPr>
      <p:cViewPr varScale="1">
        <p:scale>
          <a:sx n="66" d="100"/>
          <a:sy n="66" d="100"/>
        </p:scale>
        <p:origin x="10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C1702-E47C-5B4B-BE5A-9A43543C09E4}" type="datetimeFigureOut">
              <a:rPr lang="en-US" smtClean="0"/>
              <a:t>4/21/24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7FF70-E3B2-6B4A-A570-A8B726029E2F}" type="slidenum">
              <a:rPr lang="en-US" smtClean="0"/>
              <a:t>‹#›</a:t>
            </a:fld>
            <a:endParaRPr lang="en-US"/>
          </a:p>
        </p:txBody>
      </p:sp>
    </p:spTree>
    <p:extLst>
      <p:ext uri="{BB962C8B-B14F-4D97-AF65-F5344CB8AC3E}">
        <p14:creationId xmlns:p14="http://schemas.microsoft.com/office/powerpoint/2010/main" val="3209207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The median job satisfaction for most job roles is around level 3, which suggests a generally high level of job satisfaction across these roles.</a:t>
            </a:r>
          </a:p>
          <a:p>
            <a:pPr algn="l">
              <a:buFont typeface="Arial" panose="020B0604020202020204" pitchFamily="34" charset="0"/>
              <a:buChar char="•"/>
            </a:pPr>
            <a:r>
              <a:rPr lang="en-US" b="0" i="0" dirty="0">
                <a:solidFill>
                  <a:srgbClr val="ECECEC"/>
                </a:solidFill>
                <a:effectLst/>
                <a:highlight>
                  <a:srgbClr val="212121"/>
                </a:highlight>
                <a:latin typeface="Söhne"/>
              </a:rPr>
              <a:t>The range is relatively small for each job role. This indicates that job satisfaction scores are somewhat consistent among employees within the same job roles.</a:t>
            </a:r>
          </a:p>
          <a:p>
            <a:pPr algn="l">
              <a:buFont typeface="Arial" panose="020B0604020202020204" pitchFamily="34" charset="0"/>
              <a:buChar char="•"/>
            </a:pPr>
            <a:r>
              <a:rPr lang="en-US" b="0" i="0" dirty="0">
                <a:solidFill>
                  <a:srgbClr val="ECECEC"/>
                </a:solidFill>
                <a:effectLst/>
                <a:highlight>
                  <a:srgbClr val="212121"/>
                </a:highlight>
                <a:latin typeface="Söhne"/>
              </a:rPr>
              <a:t>It appears that Laboratory Technician has a wider IQR compared to other roles, indicating more variability in job satisfaction among individuals in this position.</a:t>
            </a:r>
          </a:p>
          <a:p>
            <a:pPr algn="l">
              <a:buFont typeface="Arial" panose="020B0604020202020204" pitchFamily="34" charset="0"/>
              <a:buChar char="•"/>
            </a:pPr>
            <a:r>
              <a:rPr lang="en-US" b="0" i="0" dirty="0">
                <a:solidFill>
                  <a:srgbClr val="ECECEC"/>
                </a:solidFill>
                <a:effectLst/>
                <a:highlight>
                  <a:srgbClr val="212121"/>
                </a:highlight>
                <a:latin typeface="Söhne"/>
              </a:rPr>
              <a:t>There are no visible outliers in this data, which means there are no job satisfaction scores that are unusually high or low outside the typical range of the rest of the data.</a:t>
            </a:r>
          </a:p>
          <a:p>
            <a:pPr algn="l">
              <a:buFont typeface="Arial" panose="020B0604020202020204" pitchFamily="34" charset="0"/>
              <a:buChar char="•"/>
            </a:pPr>
            <a:r>
              <a:rPr lang="en-US" b="0" i="0" dirty="0">
                <a:solidFill>
                  <a:srgbClr val="ECECEC"/>
                </a:solidFill>
                <a:effectLst/>
                <a:highlight>
                  <a:srgbClr val="212121"/>
                </a:highlight>
                <a:latin typeface="Söhne"/>
              </a:rPr>
              <a:t>All roles show the bottom of the box at or above satisfaction level 2, suggesting that very low satisfaction (level 1) is less common across the board.</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13</a:t>
            </a:fld>
            <a:endParaRPr lang="en-US"/>
          </a:p>
        </p:txBody>
      </p:sp>
    </p:spTree>
    <p:extLst>
      <p:ext uri="{BB962C8B-B14F-4D97-AF65-F5344CB8AC3E}">
        <p14:creationId xmlns:p14="http://schemas.microsoft.com/office/powerpoint/2010/main" val="2901257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Accuracy: 87.36%</a:t>
            </a:r>
            <a:r>
              <a:rPr lang="en-US" b="0" i="0" dirty="0">
                <a:solidFill>
                  <a:srgbClr val="0D0D0D"/>
                </a:solidFill>
                <a:effectLst/>
                <a:highlight>
                  <a:srgbClr val="FFFFFF"/>
                </a:highlight>
                <a:latin typeface="Söhne"/>
              </a:rPr>
              <a:t> - This is a strong overall performance, especially when considering the complexity of human behavior.</a:t>
            </a:r>
          </a:p>
          <a:p>
            <a:pPr algn="l">
              <a:buFont typeface="Arial" panose="020B0604020202020204" pitchFamily="34" charset="0"/>
              <a:buChar char="•"/>
            </a:pPr>
            <a:r>
              <a:rPr lang="en-US" b="1" i="0" dirty="0">
                <a:solidFill>
                  <a:srgbClr val="0D0D0D"/>
                </a:solidFill>
                <a:effectLst/>
                <a:highlight>
                  <a:srgbClr val="FFFFFF"/>
                </a:highlight>
                <a:latin typeface="Söhne"/>
              </a:rPr>
              <a:t>95% Confidence Interval: 81.49% to 91.9%</a:t>
            </a:r>
            <a:r>
              <a:rPr lang="en-US" b="0" i="0" dirty="0">
                <a:solidFill>
                  <a:srgbClr val="0D0D0D"/>
                </a:solidFill>
                <a:effectLst/>
                <a:highlight>
                  <a:srgbClr val="FFFFFF"/>
                </a:highlight>
                <a:latin typeface="Söhne"/>
              </a:rPr>
              <a:t> - This range gives us a high degree of confidence that the model's accuracy is robust, as repeating this model with different samples of employees would yield a similar accuracy most of the time.</a:t>
            </a:r>
          </a:p>
          <a:p>
            <a:pPr algn="l">
              <a:buFont typeface="Arial" panose="020B0604020202020204" pitchFamily="34" charset="0"/>
              <a:buChar char="•"/>
            </a:pPr>
            <a:r>
              <a:rPr lang="en-US" b="1" i="0" dirty="0">
                <a:solidFill>
                  <a:srgbClr val="0D0D0D"/>
                </a:solidFill>
                <a:effectLst/>
                <a:highlight>
                  <a:srgbClr val="FFFFFF"/>
                </a:highlight>
                <a:latin typeface="Söhne"/>
              </a:rPr>
              <a:t>Kappa: 0.5449</a:t>
            </a:r>
            <a:r>
              <a:rPr lang="en-US" b="0" i="0" dirty="0">
                <a:solidFill>
                  <a:srgbClr val="0D0D0D"/>
                </a:solidFill>
                <a:effectLst/>
                <a:highlight>
                  <a:srgbClr val="FFFFFF"/>
                </a:highlight>
                <a:latin typeface="Söhne"/>
              </a:rPr>
              <a:t> - A Kappa value around 0.55 indicates a moderate agreement beyond chance, which is decent for initial modeling efforts in complex human-related predictions like attrition.</a:t>
            </a:r>
          </a:p>
          <a:p>
            <a:pPr algn="l">
              <a:buFont typeface="Arial" panose="020B0604020202020204" pitchFamily="34" charset="0"/>
              <a:buChar char="•"/>
            </a:pPr>
            <a:r>
              <a:rPr lang="en-US" b="1" i="0" dirty="0">
                <a:solidFill>
                  <a:srgbClr val="0D0D0D"/>
                </a:solidFill>
                <a:effectLst/>
                <a:highlight>
                  <a:srgbClr val="FFFFFF"/>
                </a:highlight>
                <a:latin typeface="Söhne"/>
              </a:rPr>
              <a:t>P-Value [Acc &gt; NIR]: 0.1265</a:t>
            </a:r>
            <a:r>
              <a:rPr lang="en-US" b="0" i="0" dirty="0">
                <a:solidFill>
                  <a:srgbClr val="0D0D0D"/>
                </a:solidFill>
                <a:effectLst/>
                <a:highlight>
                  <a:srgbClr val="FFFFFF"/>
                </a:highlight>
                <a:latin typeface="Söhne"/>
              </a:rPr>
              <a:t> - The value suggests that while the model performs better than just guessing</a:t>
            </a:r>
          </a:p>
          <a:p>
            <a:pPr algn="l">
              <a:buFont typeface="Arial" panose="020B0604020202020204" pitchFamily="34" charset="0"/>
              <a:buChar char="•"/>
            </a:pPr>
            <a:r>
              <a:rPr lang="en-US" b="1" i="0" dirty="0">
                <a:solidFill>
                  <a:srgbClr val="0D0D0D"/>
                </a:solidFill>
                <a:effectLst/>
                <a:highlight>
                  <a:srgbClr val="FFFFFF"/>
                </a:highlight>
                <a:latin typeface="Söhne"/>
              </a:rPr>
              <a:t>Sensitivity: 91.78%</a:t>
            </a:r>
            <a:r>
              <a:rPr lang="en-US" b="0" i="0" dirty="0">
                <a:solidFill>
                  <a:srgbClr val="0D0D0D"/>
                </a:solidFill>
                <a:effectLst/>
                <a:highlight>
                  <a:srgbClr val="FFFFFF"/>
                </a:highlight>
                <a:latin typeface="Söhne"/>
              </a:rPr>
              <a:t> - The model is highly effective at identifying employees who will stay, which means we can be quite confident in the model's predictions when it forecasts that an employee is not likely to leave.</a:t>
            </a:r>
          </a:p>
          <a:p>
            <a:pPr algn="l">
              <a:buFont typeface="Arial" panose="020B0604020202020204" pitchFamily="34" charset="0"/>
              <a:buChar char="•"/>
            </a:pPr>
            <a:r>
              <a:rPr lang="en-US" b="1" i="0" dirty="0">
                <a:solidFill>
                  <a:srgbClr val="0D0D0D"/>
                </a:solidFill>
                <a:effectLst/>
                <a:highlight>
                  <a:srgbClr val="FFFFFF"/>
                </a:highlight>
                <a:latin typeface="Söhne"/>
              </a:rPr>
              <a:t>Specificity: 64.29%</a:t>
            </a:r>
            <a:r>
              <a:rPr lang="en-US" b="0" i="0" dirty="0">
                <a:solidFill>
                  <a:srgbClr val="0D0D0D"/>
                </a:solidFill>
                <a:effectLst/>
                <a:highlight>
                  <a:srgbClr val="FFFFFF"/>
                </a:highlight>
                <a:latin typeface="Söhne"/>
              </a:rPr>
              <a:t> </a:t>
            </a:r>
            <a:br>
              <a:rPr lang="en-US" dirty="0"/>
            </a:br>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23</a:t>
            </a:fld>
            <a:endParaRPr lang="en-US"/>
          </a:p>
        </p:txBody>
      </p:sp>
    </p:spTree>
    <p:extLst>
      <p:ext uri="{BB962C8B-B14F-4D97-AF65-F5344CB8AC3E}">
        <p14:creationId xmlns:p14="http://schemas.microsoft.com/office/powerpoint/2010/main" val="59330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err="1">
                <a:solidFill>
                  <a:srgbClr val="ECECEC"/>
                </a:solidFill>
                <a:effectLst/>
                <a:highlight>
                  <a:srgbClr val="212121"/>
                </a:highlight>
                <a:latin typeface="Söhne"/>
              </a:rPr>
              <a:t>OverTime</a:t>
            </a:r>
            <a:r>
              <a:rPr lang="en-US" b="0" i="0" dirty="0">
                <a:solidFill>
                  <a:srgbClr val="ECECEC"/>
                </a:solidFill>
                <a:effectLst/>
                <a:highlight>
                  <a:srgbClr val="212121"/>
                </a:highlight>
                <a:latin typeface="Söhne"/>
              </a:rPr>
              <a:t>: Employees working overtime are more likely to leave.</a:t>
            </a:r>
          </a:p>
          <a:p>
            <a:pPr algn="l">
              <a:buFont typeface="+mj-lt"/>
              <a:buAutoNum type="arabicPeriod"/>
            </a:pPr>
            <a:r>
              <a:rPr lang="en-US" b="0" i="0" dirty="0" err="1">
                <a:solidFill>
                  <a:srgbClr val="ECECEC"/>
                </a:solidFill>
                <a:effectLst/>
                <a:highlight>
                  <a:srgbClr val="212121"/>
                </a:highlight>
                <a:latin typeface="Söhne"/>
              </a:rPr>
              <a:t>DistanceFromHome</a:t>
            </a:r>
            <a:r>
              <a:rPr lang="en-US" b="0" i="0" dirty="0">
                <a:solidFill>
                  <a:srgbClr val="ECECEC"/>
                </a:solidFill>
                <a:effectLst/>
                <a:highlight>
                  <a:srgbClr val="212121"/>
                </a:highlight>
                <a:latin typeface="Söhne"/>
              </a:rPr>
              <a:t>: Longer commutes are associated with more likely to leave.</a:t>
            </a:r>
          </a:p>
          <a:p>
            <a:pPr algn="l">
              <a:buFont typeface="+mj-lt"/>
              <a:buAutoNum type="arabicPeriod"/>
            </a:pPr>
            <a:r>
              <a:rPr lang="en-US" b="0" i="0" dirty="0" err="1">
                <a:solidFill>
                  <a:srgbClr val="ECECEC"/>
                </a:solidFill>
                <a:effectLst/>
                <a:highlight>
                  <a:srgbClr val="212121"/>
                </a:highlight>
                <a:latin typeface="Söhne"/>
              </a:rPr>
              <a:t>JobRole</a:t>
            </a:r>
            <a:r>
              <a:rPr lang="en-US" b="0" i="0" dirty="0">
                <a:solidFill>
                  <a:srgbClr val="ECECEC"/>
                </a:solidFill>
                <a:effectLst/>
                <a:highlight>
                  <a:srgbClr val="212121"/>
                </a:highlight>
                <a:latin typeface="Söhne"/>
              </a:rPr>
              <a:t> Specific Trends: Certain roles are more prone to turnover, possibly due to job satisfaction levels.</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24</a:t>
            </a:fld>
            <a:endParaRPr lang="en-US"/>
          </a:p>
        </p:txBody>
      </p:sp>
    </p:spTree>
    <p:extLst>
      <p:ext uri="{BB962C8B-B14F-4D97-AF65-F5344CB8AC3E}">
        <p14:creationId xmlns:p14="http://schemas.microsoft.com/office/powerpoint/2010/main" val="425661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company, you want to ensure you’re proactively identifying risks of turnover to intervene appropriately. These insights help you to focus on specific areas of the employee experience that may lead to attrition and enhance your talent management strategies accordingly.</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26</a:t>
            </a:fld>
            <a:endParaRPr lang="en-US"/>
          </a:p>
        </p:txBody>
      </p:sp>
    </p:spTree>
    <p:extLst>
      <p:ext uri="{BB962C8B-B14F-4D97-AF65-F5344CB8AC3E}">
        <p14:creationId xmlns:p14="http://schemas.microsoft.com/office/powerpoint/2010/main" val="2246817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27</a:t>
            </a:fld>
            <a:endParaRPr lang="en-US"/>
          </a:p>
        </p:txBody>
      </p:sp>
    </p:spTree>
    <p:extLst>
      <p:ext uri="{BB962C8B-B14F-4D97-AF65-F5344CB8AC3E}">
        <p14:creationId xmlns:p14="http://schemas.microsoft.com/office/powerpoint/2010/main" val="303071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highlight>
                  <a:srgbClr val="212121"/>
                </a:highlight>
                <a:latin typeface="Söhne"/>
              </a:rPr>
              <a:t>Research Director</a:t>
            </a:r>
            <a:r>
              <a:rPr lang="en-US" b="0" i="0" dirty="0">
                <a:solidFill>
                  <a:srgbClr val="ECECEC"/>
                </a:solidFill>
                <a:effectLst/>
                <a:highlight>
                  <a:srgbClr val="212121"/>
                </a:highlight>
                <a:latin typeface="Söhne"/>
              </a:rPr>
              <a:t> has the highest median monthly income, as well as the largest spread in salaries within this role. There are also a few outliers indicating that there are some individuals with particularly high income in this role.</a:t>
            </a:r>
          </a:p>
          <a:p>
            <a:pPr algn="l">
              <a:buFont typeface="Arial" panose="020B0604020202020204" pitchFamily="34" charset="0"/>
              <a:buChar char="•"/>
            </a:pPr>
            <a:r>
              <a:rPr lang="en-US" b="1" i="0" dirty="0">
                <a:solidFill>
                  <a:srgbClr val="ECECEC"/>
                </a:solidFill>
                <a:effectLst/>
                <a:highlight>
                  <a:srgbClr val="212121"/>
                </a:highlight>
                <a:latin typeface="Söhne"/>
              </a:rPr>
              <a:t>Sales Representative</a:t>
            </a:r>
            <a:r>
              <a:rPr lang="en-US" b="0" i="0" dirty="0">
                <a:solidFill>
                  <a:srgbClr val="ECECEC"/>
                </a:solidFill>
                <a:effectLst/>
                <a:highlight>
                  <a:srgbClr val="212121"/>
                </a:highlight>
                <a:latin typeface="Söhne"/>
              </a:rPr>
              <a:t> appears to have the lowest median income, along with a relatively smaller range, indicating less variation in the salaries for this role. Several outliers suggest that a few sales representatives earn significantly more than their peers.</a:t>
            </a:r>
          </a:p>
          <a:p>
            <a:pPr algn="l">
              <a:buFont typeface="Arial" panose="020B0604020202020204" pitchFamily="34" charset="0"/>
              <a:buChar char="•"/>
            </a:pPr>
            <a:r>
              <a:rPr lang="en-US" b="1" i="0" dirty="0">
                <a:solidFill>
                  <a:srgbClr val="ECECEC"/>
                </a:solidFill>
                <a:effectLst/>
                <a:highlight>
                  <a:srgbClr val="212121"/>
                </a:highlight>
                <a:latin typeface="Söhne"/>
              </a:rPr>
              <a:t>Manager</a:t>
            </a:r>
            <a:r>
              <a:rPr lang="en-US" b="0" i="0" dirty="0">
                <a:solidFill>
                  <a:srgbClr val="ECECEC"/>
                </a:solidFill>
                <a:effectLst/>
                <a:highlight>
                  <a:srgbClr val="212121"/>
                </a:highlight>
                <a:latin typeface="Söhne"/>
              </a:rPr>
              <a:t> and </a:t>
            </a:r>
            <a:r>
              <a:rPr lang="en-US" b="1" i="0" dirty="0">
                <a:solidFill>
                  <a:srgbClr val="ECECEC"/>
                </a:solidFill>
                <a:effectLst/>
                <a:highlight>
                  <a:srgbClr val="212121"/>
                </a:highlight>
                <a:latin typeface="Söhne"/>
              </a:rPr>
              <a:t>Manufacturing Director</a:t>
            </a:r>
            <a:r>
              <a:rPr lang="en-US" b="0" i="0" dirty="0">
                <a:solidFill>
                  <a:srgbClr val="ECECEC"/>
                </a:solidFill>
                <a:effectLst/>
                <a:highlight>
                  <a:srgbClr val="212121"/>
                </a:highlight>
                <a:latin typeface="Söhne"/>
              </a:rPr>
              <a:t> roles have similar median incomes and ranges, suggesting comparable salary distributions within these job roles.</a:t>
            </a:r>
          </a:p>
          <a:p>
            <a:pPr algn="l">
              <a:buFont typeface="Arial" panose="020B0604020202020204" pitchFamily="34" charset="0"/>
              <a:buChar char="•"/>
            </a:pPr>
            <a:r>
              <a:rPr lang="en-US" b="1" i="0" dirty="0">
                <a:solidFill>
                  <a:srgbClr val="ECECEC"/>
                </a:solidFill>
                <a:effectLst/>
                <a:highlight>
                  <a:srgbClr val="212121"/>
                </a:highlight>
                <a:latin typeface="Söhne"/>
              </a:rPr>
              <a:t>Healthcare Representative</a:t>
            </a:r>
            <a:r>
              <a:rPr lang="en-US" b="0" i="0" dirty="0">
                <a:solidFill>
                  <a:srgbClr val="ECECEC"/>
                </a:solidFill>
                <a:effectLst/>
                <a:highlight>
                  <a:srgbClr val="212121"/>
                </a:highlight>
                <a:latin typeface="Söhne"/>
              </a:rPr>
              <a:t>, </a:t>
            </a:r>
            <a:r>
              <a:rPr lang="en-US" b="1" i="0" dirty="0">
                <a:solidFill>
                  <a:srgbClr val="ECECEC"/>
                </a:solidFill>
                <a:effectLst/>
                <a:highlight>
                  <a:srgbClr val="212121"/>
                </a:highlight>
                <a:latin typeface="Söhne"/>
              </a:rPr>
              <a:t>Human Resources</a:t>
            </a:r>
            <a:r>
              <a:rPr lang="en-US" b="0" i="0" dirty="0">
                <a:solidFill>
                  <a:srgbClr val="ECECEC"/>
                </a:solidFill>
                <a:effectLst/>
                <a:highlight>
                  <a:srgbClr val="212121"/>
                </a:highlight>
                <a:latin typeface="Söhne"/>
              </a:rPr>
              <a:t>, and </a:t>
            </a:r>
            <a:r>
              <a:rPr lang="en-US" b="1" i="0" dirty="0">
                <a:solidFill>
                  <a:srgbClr val="ECECEC"/>
                </a:solidFill>
                <a:effectLst/>
                <a:highlight>
                  <a:srgbClr val="212121"/>
                </a:highlight>
                <a:latin typeface="Söhne"/>
              </a:rPr>
              <a:t>Laboratory Technician</a:t>
            </a:r>
            <a:r>
              <a:rPr lang="en-US" b="0" i="0" dirty="0">
                <a:solidFill>
                  <a:srgbClr val="ECECEC"/>
                </a:solidFill>
                <a:effectLst/>
                <a:highlight>
                  <a:srgbClr val="212121"/>
                </a:highlight>
                <a:latin typeface="Söhne"/>
              </a:rPr>
              <a:t> show lower median incomes compared to managerial roles and also display a number of outliers, which are individuals earning well below or above the median income </a:t>
            </a:r>
          </a:p>
          <a:p>
            <a:pPr algn="l">
              <a:buFont typeface="Arial" panose="020B0604020202020204" pitchFamily="34" charset="0"/>
              <a:buChar char="•"/>
            </a:pPr>
            <a:r>
              <a:rPr lang="en-US" b="0" i="0" dirty="0">
                <a:solidFill>
                  <a:srgbClr val="ECECEC"/>
                </a:solidFill>
                <a:effectLst/>
                <a:highlight>
                  <a:srgbClr val="212121"/>
                </a:highlight>
                <a:latin typeface="Söhne"/>
              </a:rPr>
              <a:t>In conclusion, this boxplot indicates that job role is a significant factor in determining monthly income, with a clear hierarchy from Sales Representative to Research Director. Understanding these distributions can be important for addressing issues related to employee turnover, as compensation is often a key factor in job satisfaction and retention.</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14</a:t>
            </a:fld>
            <a:endParaRPr lang="en-US"/>
          </a:p>
        </p:txBody>
      </p:sp>
    </p:spTree>
    <p:extLst>
      <p:ext uri="{BB962C8B-B14F-4D97-AF65-F5344CB8AC3E}">
        <p14:creationId xmlns:p14="http://schemas.microsoft.com/office/powerpoint/2010/main" val="5025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No Clear Correlation</a:t>
            </a:r>
            <a:r>
              <a:rPr lang="en-US" b="0" i="0" dirty="0">
                <a:solidFill>
                  <a:srgbClr val="ECECEC"/>
                </a:solidFill>
                <a:effectLst/>
                <a:highlight>
                  <a:srgbClr val="212121"/>
                </a:highlight>
                <a:latin typeface="Söhne"/>
              </a:rPr>
              <a:t>: There does not appear to be a strong correlation between job satisfaction and monthly income. Individuals with higher salaries are seen across all levels of job satisfaction, and similarly, individuals with lower salaries also report a range of satisfaction levels from low to high.</a:t>
            </a:r>
          </a:p>
          <a:p>
            <a:pPr algn="l">
              <a:buFont typeface="+mj-lt"/>
              <a:buAutoNum type="arabicPeriod"/>
            </a:pPr>
            <a:r>
              <a:rPr lang="en-US" b="1" i="0" dirty="0">
                <a:solidFill>
                  <a:srgbClr val="ECECEC"/>
                </a:solidFill>
                <a:effectLst/>
                <a:highlight>
                  <a:srgbClr val="212121"/>
                </a:highlight>
                <a:latin typeface="Söhne"/>
              </a:rPr>
              <a:t>Distribution Across Satisfaction Levels</a:t>
            </a:r>
            <a:r>
              <a:rPr lang="en-US" b="0" i="0" dirty="0">
                <a:solidFill>
                  <a:srgbClr val="ECECEC"/>
                </a:solidFill>
                <a:effectLst/>
                <a:highlight>
                  <a:srgbClr val="212121"/>
                </a:highlight>
                <a:latin typeface="Söhne"/>
              </a:rPr>
              <a:t>: For each level of job satisfaction, individuals are spread across a wide range of income levels. This suggests that income is not the sole determinant of job satisfaction.</a:t>
            </a:r>
          </a:p>
          <a:p>
            <a:pPr algn="l">
              <a:buFont typeface="+mj-lt"/>
              <a:buAutoNum type="arabicPeriod"/>
            </a:pPr>
            <a:r>
              <a:rPr lang="en-US" b="1" i="0" dirty="0">
                <a:solidFill>
                  <a:srgbClr val="ECECEC"/>
                </a:solidFill>
                <a:effectLst/>
                <a:highlight>
                  <a:srgbClr val="212121"/>
                </a:highlight>
                <a:latin typeface="Söhne"/>
              </a:rPr>
              <a:t>Lower Income Range</a:t>
            </a:r>
            <a:r>
              <a:rPr lang="en-US" b="0" i="0" dirty="0">
                <a:solidFill>
                  <a:srgbClr val="ECECEC"/>
                </a:solidFill>
                <a:effectLst/>
                <a:highlight>
                  <a:srgbClr val="212121"/>
                </a:highlight>
                <a:latin typeface="Söhne"/>
              </a:rPr>
              <a:t>: At the lower income range, particularly around 5000 or below, there are many individuals with job satisfaction levels of 3 and 4, indicating that even with lower salaries, a significant number of employees report high job satisfaction.</a:t>
            </a:r>
          </a:p>
          <a:p>
            <a:pPr algn="l">
              <a:buFont typeface="+mj-lt"/>
              <a:buAutoNum type="arabicPeriod"/>
            </a:pPr>
            <a:r>
              <a:rPr lang="en-US" b="1" i="0" dirty="0">
                <a:solidFill>
                  <a:srgbClr val="ECECEC"/>
                </a:solidFill>
                <a:effectLst/>
                <a:highlight>
                  <a:srgbClr val="212121"/>
                </a:highlight>
                <a:latin typeface="Söhne"/>
              </a:rPr>
              <a:t>High Income Individuals</a:t>
            </a:r>
            <a:r>
              <a:rPr lang="en-US" b="0" i="0" dirty="0">
                <a:solidFill>
                  <a:srgbClr val="ECECEC"/>
                </a:solidFill>
                <a:effectLst/>
                <a:highlight>
                  <a:srgbClr val="212121"/>
                </a:highlight>
                <a:latin typeface="Söhne"/>
              </a:rPr>
              <a:t>: At the higher income range, particularly above 15000, while there are fewer data points, there is still a spread across all levels of job satisfaction. This suggests that higher income does not guarantee higher job satisfaction.</a:t>
            </a:r>
          </a:p>
          <a:p>
            <a:pPr algn="l">
              <a:buFont typeface="+mj-lt"/>
              <a:buAutoNum type="arabicPeriod"/>
            </a:pPr>
            <a:r>
              <a:rPr lang="en-US" b="1" i="0" dirty="0">
                <a:solidFill>
                  <a:srgbClr val="ECECEC"/>
                </a:solidFill>
                <a:effectLst/>
                <a:highlight>
                  <a:srgbClr val="212121"/>
                </a:highlight>
                <a:latin typeface="Söhne"/>
              </a:rPr>
              <a:t>Job Satisfaction Level 1</a:t>
            </a:r>
            <a:r>
              <a:rPr lang="en-US" b="0" i="0" dirty="0">
                <a:solidFill>
                  <a:srgbClr val="ECECEC"/>
                </a:solidFill>
                <a:effectLst/>
                <a:highlight>
                  <a:srgbClr val="212121"/>
                </a:highlight>
                <a:latin typeface="Söhne"/>
              </a:rPr>
              <a:t>: There's a notable concentration of data points at the lowest job satisfaction level (1) across the income range, indicating that irrespective of income, there's a consistent group of individuals who report being dissatisfied with their job.</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15</a:t>
            </a:fld>
            <a:endParaRPr lang="en-US"/>
          </a:p>
        </p:txBody>
      </p:sp>
    </p:spTree>
    <p:extLst>
      <p:ext uri="{BB962C8B-B14F-4D97-AF65-F5344CB8AC3E}">
        <p14:creationId xmlns:p14="http://schemas.microsoft.com/office/powerpoint/2010/main" val="22311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Sales Executive</a:t>
            </a:r>
            <a:r>
              <a:rPr lang="en-US" b="0" i="0" dirty="0">
                <a:solidFill>
                  <a:srgbClr val="ECECEC"/>
                </a:solidFill>
                <a:effectLst/>
                <a:highlight>
                  <a:srgbClr val="212121"/>
                </a:highlight>
                <a:latin typeface="Söhne"/>
              </a:rPr>
              <a:t>: significant male favor</a:t>
            </a:r>
          </a:p>
          <a:p>
            <a:pPr algn="l">
              <a:buFont typeface="+mj-lt"/>
              <a:buAutoNum type="arabicPeriod"/>
            </a:pPr>
            <a:r>
              <a:rPr lang="en-US" b="1" i="0" dirty="0">
                <a:solidFill>
                  <a:srgbClr val="ECECEC"/>
                </a:solidFill>
                <a:effectLst/>
                <a:highlight>
                  <a:srgbClr val="212121"/>
                </a:highlight>
                <a:latin typeface="Söhne"/>
              </a:rPr>
              <a:t>Research Scientist</a:t>
            </a:r>
            <a:r>
              <a:rPr lang="en-US" b="0" i="0" dirty="0">
                <a:solidFill>
                  <a:srgbClr val="ECECEC"/>
                </a:solidFill>
                <a:effectLst/>
                <a:highlight>
                  <a:srgbClr val="212121"/>
                </a:highlight>
                <a:latin typeface="Söhne"/>
              </a:rPr>
              <a:t>: more balanced slight male favor</a:t>
            </a:r>
          </a:p>
          <a:p>
            <a:pPr algn="l">
              <a:buFont typeface="+mj-lt"/>
              <a:buAutoNum type="arabicPeriod"/>
            </a:pPr>
            <a:r>
              <a:rPr lang="en-US" b="1" i="0" dirty="0">
                <a:solidFill>
                  <a:srgbClr val="ECECEC"/>
                </a:solidFill>
                <a:effectLst/>
                <a:highlight>
                  <a:srgbClr val="212121"/>
                </a:highlight>
                <a:latin typeface="Söhne"/>
              </a:rPr>
              <a:t>Healthcare Representative and Human </a:t>
            </a:r>
            <a:r>
              <a:rPr lang="en-US" b="1" i="0" dirty="0" err="1">
                <a:solidFill>
                  <a:srgbClr val="ECECEC"/>
                </a:solidFill>
                <a:effectLst/>
                <a:highlight>
                  <a:srgbClr val="212121"/>
                </a:highlight>
                <a:latin typeface="Söhne"/>
              </a:rPr>
              <a:t>Resources</a:t>
            </a:r>
            <a:r>
              <a:rPr lang="en-US" b="0" i="0" dirty="0" err="1">
                <a:solidFill>
                  <a:srgbClr val="ECECEC"/>
                </a:solidFill>
                <a:effectLst/>
                <a:highlight>
                  <a:srgbClr val="212121"/>
                </a:highlight>
                <a:latin typeface="Söhne"/>
              </a:rPr>
              <a:t>:favors</a:t>
            </a:r>
            <a:r>
              <a:rPr lang="en-US" b="0" i="0" dirty="0">
                <a:solidFill>
                  <a:srgbClr val="ECECEC"/>
                </a:solidFill>
                <a:effectLst/>
                <a:highlight>
                  <a:srgbClr val="212121"/>
                </a:highlight>
                <a:latin typeface="Söhne"/>
              </a:rPr>
              <a:t> females</a:t>
            </a:r>
          </a:p>
          <a:p>
            <a:pPr algn="l">
              <a:buFont typeface="+mj-lt"/>
              <a:buAutoNum type="arabicPeriod"/>
            </a:pPr>
            <a:r>
              <a:rPr lang="en-US" b="1" i="0" dirty="0">
                <a:solidFill>
                  <a:srgbClr val="ECECEC"/>
                </a:solidFill>
                <a:effectLst/>
                <a:highlight>
                  <a:srgbClr val="212121"/>
                </a:highlight>
                <a:latin typeface="Söhne"/>
              </a:rPr>
              <a:t>Laboratory Technician</a:t>
            </a:r>
            <a:r>
              <a:rPr lang="en-US" b="0" i="0" dirty="0">
                <a:solidFill>
                  <a:srgbClr val="ECECEC"/>
                </a:solidFill>
                <a:effectLst/>
                <a:highlight>
                  <a:srgbClr val="212121"/>
                </a:highlight>
                <a:latin typeface="Söhne"/>
              </a:rPr>
              <a:t>: favors males</a:t>
            </a:r>
          </a:p>
          <a:p>
            <a:pPr algn="l">
              <a:buFont typeface="+mj-lt"/>
              <a:buAutoNum type="arabicPeriod"/>
            </a:pPr>
            <a:r>
              <a:rPr lang="en-US" b="1" i="0" dirty="0">
                <a:solidFill>
                  <a:srgbClr val="ECECEC"/>
                </a:solidFill>
                <a:effectLst/>
                <a:highlight>
                  <a:srgbClr val="212121"/>
                </a:highlight>
                <a:latin typeface="Söhne"/>
              </a:rPr>
              <a:t>Manager</a:t>
            </a:r>
            <a:r>
              <a:rPr lang="en-US" b="0" i="0" dirty="0">
                <a:solidFill>
                  <a:srgbClr val="ECECEC"/>
                </a:solidFill>
                <a:effectLst/>
                <a:highlight>
                  <a:srgbClr val="212121"/>
                </a:highlight>
                <a:latin typeface="Söhne"/>
              </a:rPr>
              <a:t>: relatively balanced slight male favor</a:t>
            </a:r>
          </a:p>
          <a:p>
            <a:pPr algn="l">
              <a:buFont typeface="+mj-lt"/>
              <a:buAutoNum type="arabicPeriod"/>
            </a:pPr>
            <a:r>
              <a:rPr lang="en-US" b="1" i="0" dirty="0">
                <a:solidFill>
                  <a:srgbClr val="ECECEC"/>
                </a:solidFill>
                <a:effectLst/>
                <a:highlight>
                  <a:srgbClr val="212121"/>
                </a:highlight>
                <a:latin typeface="Söhne"/>
              </a:rPr>
              <a:t>Manufacturing Director</a:t>
            </a:r>
            <a:r>
              <a:rPr lang="en-US" b="0" i="0" dirty="0">
                <a:solidFill>
                  <a:srgbClr val="ECECEC"/>
                </a:solidFill>
                <a:effectLst/>
                <a:highlight>
                  <a:srgbClr val="212121"/>
                </a:highlight>
                <a:latin typeface="Söhne"/>
              </a:rPr>
              <a:t>: fairly even</a:t>
            </a:r>
          </a:p>
          <a:p>
            <a:pPr algn="l">
              <a:buFont typeface="+mj-lt"/>
              <a:buAutoNum type="arabicPeriod"/>
            </a:pPr>
            <a:r>
              <a:rPr lang="en-US" b="1" i="0" dirty="0">
                <a:solidFill>
                  <a:srgbClr val="ECECEC"/>
                </a:solidFill>
                <a:effectLst/>
                <a:highlight>
                  <a:srgbClr val="212121"/>
                </a:highlight>
                <a:latin typeface="Söhne"/>
              </a:rPr>
              <a:t>Research Director</a:t>
            </a:r>
            <a:r>
              <a:rPr lang="en-US" b="0" i="0" dirty="0">
                <a:solidFill>
                  <a:srgbClr val="ECECEC"/>
                </a:solidFill>
                <a:effectLst/>
                <a:highlight>
                  <a:srgbClr val="212121"/>
                </a:highlight>
                <a:latin typeface="Söhne"/>
              </a:rPr>
              <a:t>: favors males</a:t>
            </a:r>
          </a:p>
          <a:p>
            <a:pPr algn="l">
              <a:buFont typeface="+mj-lt"/>
              <a:buAutoNum type="arabicPeriod"/>
            </a:pPr>
            <a:r>
              <a:rPr lang="en-US" b="1" i="0" dirty="0">
                <a:solidFill>
                  <a:srgbClr val="ECECEC"/>
                </a:solidFill>
                <a:effectLst/>
                <a:highlight>
                  <a:srgbClr val="212121"/>
                </a:highlight>
                <a:latin typeface="Söhne"/>
              </a:rPr>
              <a:t>Sales Representative</a:t>
            </a:r>
            <a:r>
              <a:rPr lang="en-US" b="0" i="0" dirty="0">
                <a:solidFill>
                  <a:srgbClr val="ECECEC"/>
                </a:solidFill>
                <a:effectLst/>
                <a:highlight>
                  <a:srgbClr val="212121"/>
                </a:highlight>
                <a:latin typeface="Söhne"/>
              </a:rPr>
              <a:t>: favors males</a:t>
            </a:r>
          </a:p>
          <a:p>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16</a:t>
            </a:fld>
            <a:endParaRPr lang="en-US"/>
          </a:p>
        </p:txBody>
      </p:sp>
    </p:spTree>
    <p:extLst>
      <p:ext uri="{BB962C8B-B14F-4D97-AF65-F5344CB8AC3E}">
        <p14:creationId xmlns:p14="http://schemas.microsoft.com/office/powerpoint/2010/main" val="199892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ECECEC"/>
                </a:solidFill>
                <a:effectLst/>
                <a:highlight>
                  <a:srgbClr val="212121"/>
                </a:highlight>
                <a:latin typeface="Söhne"/>
              </a:rPr>
              <a:t>The range in income for males is broader than for females, which suggests a greater spread of income levels among males. This could imply a wider range of roles or seniority levels among male employees.</a:t>
            </a:r>
          </a:p>
          <a:p>
            <a:pPr algn="l">
              <a:buFont typeface="+mj-lt"/>
              <a:buAutoNum type="arabicPeriod"/>
            </a:pPr>
            <a:r>
              <a:rPr lang="en-US" b="0" i="0" dirty="0">
                <a:solidFill>
                  <a:srgbClr val="ECECEC"/>
                </a:solidFill>
                <a:effectLst/>
                <a:highlight>
                  <a:srgbClr val="212121"/>
                </a:highlight>
                <a:latin typeface="Söhne"/>
              </a:rPr>
              <a:t>Since the medians are close, this could indicate a degree of equality in terms of central tendency of income distribution between the genders.</a:t>
            </a:r>
          </a:p>
          <a:p>
            <a:r>
              <a:rPr lang="en-US" b="0" i="0" dirty="0">
                <a:solidFill>
                  <a:srgbClr val="ECECEC"/>
                </a:solidFill>
                <a:effectLst/>
                <a:highlight>
                  <a:srgbClr val="212121"/>
                </a:highlight>
                <a:latin typeface="Söhne"/>
              </a:rPr>
              <a:t>  </a:t>
            </a:r>
          </a:p>
          <a:p>
            <a:r>
              <a:rPr lang="en-US" b="0" i="0" dirty="0">
                <a:solidFill>
                  <a:srgbClr val="ECECEC"/>
                </a:solidFill>
                <a:effectLst/>
                <a:highlight>
                  <a:srgbClr val="212121"/>
                </a:highlight>
                <a:latin typeface="Söhne"/>
              </a:rPr>
              <a:t>In conclusion, while there's a similarity in the median monthly income between genders, the presence of more high-income outliers among males could point to a gender disparity at the higher end of the income spectrum within the company.</a:t>
            </a:r>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17</a:t>
            </a:fld>
            <a:endParaRPr lang="en-US"/>
          </a:p>
        </p:txBody>
      </p:sp>
    </p:spTree>
    <p:extLst>
      <p:ext uri="{BB962C8B-B14F-4D97-AF65-F5344CB8AC3E}">
        <p14:creationId xmlns:p14="http://schemas.microsoft.com/office/powerpoint/2010/main" val="86691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19</a:t>
            </a:fld>
            <a:endParaRPr lang="en-US"/>
          </a:p>
        </p:txBody>
      </p:sp>
    </p:spTree>
    <p:extLst>
      <p:ext uri="{BB962C8B-B14F-4D97-AF65-F5344CB8AC3E}">
        <p14:creationId xmlns:p14="http://schemas.microsoft.com/office/powerpoint/2010/main" val="62720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ECECEC"/>
                </a:solidFill>
                <a:effectLst/>
                <a:highlight>
                  <a:srgbClr val="212121"/>
                </a:highlight>
                <a:latin typeface="Söhne"/>
              </a:rPr>
              <a:t>Significant positive correlations: </a:t>
            </a:r>
            <a:r>
              <a:rPr lang="en-US" b="0" i="0" dirty="0" err="1">
                <a:solidFill>
                  <a:srgbClr val="ECECEC"/>
                </a:solidFill>
                <a:effectLst/>
                <a:highlight>
                  <a:srgbClr val="212121"/>
                </a:highlight>
                <a:latin typeface="Söhne"/>
              </a:rPr>
              <a:t>OverTime</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DistanceFromHome</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JobRole</a:t>
            </a:r>
            <a:r>
              <a:rPr lang="en-US" b="0" i="0" dirty="0">
                <a:solidFill>
                  <a:srgbClr val="ECECEC"/>
                </a:solidFill>
                <a:effectLst/>
                <a:highlight>
                  <a:srgbClr val="212121"/>
                </a:highlight>
                <a:latin typeface="Söhne"/>
              </a:rPr>
              <a:t> might be strong predictors of attrition.</a:t>
            </a:r>
          </a:p>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20</a:t>
            </a:fld>
            <a:endParaRPr lang="en-US"/>
          </a:p>
        </p:txBody>
      </p:sp>
    </p:spTree>
    <p:extLst>
      <p:ext uri="{BB962C8B-B14F-4D97-AF65-F5344CB8AC3E}">
        <p14:creationId xmlns:p14="http://schemas.microsoft.com/office/powerpoint/2010/main" val="67111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ECECEC"/>
                </a:solidFill>
                <a:effectLst/>
                <a:highlight>
                  <a:srgbClr val="212121"/>
                </a:highlight>
                <a:latin typeface="Söhne"/>
              </a:rPr>
              <a:t>Significant negative correlations: </a:t>
            </a:r>
            <a:r>
              <a:rPr lang="en-US" b="0" i="0" dirty="0" err="1">
                <a:solidFill>
                  <a:srgbClr val="ECECEC"/>
                </a:solidFill>
                <a:effectLst/>
                <a:highlight>
                  <a:srgbClr val="212121"/>
                </a:highlight>
                <a:latin typeface="Söhne"/>
              </a:rPr>
              <a:t>JobSatisfaction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EnvironmentSatisfaction</a:t>
            </a:r>
            <a:r>
              <a:rPr lang="en-US" b="0" i="0" dirty="0">
                <a:solidFill>
                  <a:srgbClr val="ECECEC"/>
                </a:solidFill>
                <a:effectLst/>
                <a:highlight>
                  <a:srgbClr val="212121"/>
                </a:highlight>
                <a:latin typeface="Söhne"/>
              </a:rPr>
              <a:t>, and </a:t>
            </a:r>
            <a:r>
              <a:rPr lang="en-US" b="0" i="0" dirty="0" err="1">
                <a:solidFill>
                  <a:srgbClr val="ECECEC"/>
                </a:solidFill>
                <a:effectLst/>
                <a:highlight>
                  <a:srgbClr val="212121"/>
                </a:highlight>
                <a:latin typeface="Söhne"/>
              </a:rPr>
              <a:t>MonthlyIncome</a:t>
            </a:r>
            <a:r>
              <a:rPr lang="en-US" b="0" i="0" dirty="0">
                <a:solidFill>
                  <a:srgbClr val="ECECEC"/>
                </a:solidFill>
                <a:effectLst/>
                <a:highlight>
                  <a:srgbClr val="212121"/>
                </a:highlight>
                <a:latin typeface="Söhne"/>
              </a:rPr>
              <a:t> appear to reduce the likelihood of attrition</a:t>
            </a:r>
          </a:p>
        </p:txBody>
      </p:sp>
      <p:sp>
        <p:nvSpPr>
          <p:cNvPr id="4" name="Slide Number Placeholder 3"/>
          <p:cNvSpPr>
            <a:spLocks noGrp="1"/>
          </p:cNvSpPr>
          <p:nvPr>
            <p:ph type="sldNum" sz="quarter" idx="5"/>
          </p:nvPr>
        </p:nvSpPr>
        <p:spPr/>
        <p:txBody>
          <a:bodyPr/>
          <a:lstStyle/>
          <a:p>
            <a:fld id="{C3B7FF70-E3B2-6B4A-A570-A8B726029E2F}" type="slidenum">
              <a:rPr lang="en-US" smtClean="0"/>
              <a:t>21</a:t>
            </a:fld>
            <a:endParaRPr lang="en-US"/>
          </a:p>
        </p:txBody>
      </p:sp>
    </p:spTree>
    <p:extLst>
      <p:ext uri="{BB962C8B-B14F-4D97-AF65-F5344CB8AC3E}">
        <p14:creationId xmlns:p14="http://schemas.microsoft.com/office/powerpoint/2010/main" val="422989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highlight>
                  <a:srgbClr val="FFFFFF"/>
                </a:highlight>
                <a:latin typeface="Söhne"/>
              </a:rPr>
              <a:t>Naive Bayes model has been developed to predict employee attrition, identifying which employees are likely to leave ('Yes') or stay ('No') with the company. The model uses factors like job role, marital status, work distance, and other personal and professional attributes to make its predictions.</a:t>
            </a:r>
          </a:p>
          <a:p>
            <a:br>
              <a:rPr lang="en-US" dirty="0"/>
            </a:br>
            <a:endParaRPr lang="en-US" dirty="0"/>
          </a:p>
        </p:txBody>
      </p:sp>
      <p:sp>
        <p:nvSpPr>
          <p:cNvPr id="4" name="Slide Number Placeholder 3"/>
          <p:cNvSpPr>
            <a:spLocks noGrp="1"/>
          </p:cNvSpPr>
          <p:nvPr>
            <p:ph type="sldNum" sz="quarter" idx="5"/>
          </p:nvPr>
        </p:nvSpPr>
        <p:spPr/>
        <p:txBody>
          <a:bodyPr/>
          <a:lstStyle/>
          <a:p>
            <a:fld id="{C3B7FF70-E3B2-6B4A-A570-A8B726029E2F}" type="slidenum">
              <a:rPr lang="en-US" smtClean="0"/>
              <a:t>22</a:t>
            </a:fld>
            <a:endParaRPr lang="en-US"/>
          </a:p>
        </p:txBody>
      </p:sp>
    </p:spTree>
    <p:extLst>
      <p:ext uri="{BB962C8B-B14F-4D97-AF65-F5344CB8AC3E}">
        <p14:creationId xmlns:p14="http://schemas.microsoft.com/office/powerpoint/2010/main" val="80593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mailto:hernandezv@mail.smu.edu" TargetMode="External"/><Relationship Id="rId5" Type="http://schemas.openxmlformats.org/officeDocument/2006/relationships/image" Target="../media/image3.svg"/><Relationship Id="rId10" Type="http://schemas.openxmlformats.org/officeDocument/2006/relationships/image" Target="../media/image31.svg"/><Relationship Id="rId4" Type="http://schemas.openxmlformats.org/officeDocument/2006/relationships/image" Target="../media/image2.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2972175"/>
            <a:chOff x="0" y="0"/>
            <a:chExt cx="1895495" cy="573975"/>
          </a:xfrm>
        </p:grpSpPr>
        <p:sp>
          <p:nvSpPr>
            <p:cNvPr id="6" name="Freeform 6"/>
            <p:cNvSpPr/>
            <p:nvPr/>
          </p:nvSpPr>
          <p:spPr>
            <a:xfrm>
              <a:off x="0" y="0"/>
              <a:ext cx="1895495" cy="573975"/>
            </a:xfrm>
            <a:custGeom>
              <a:avLst/>
              <a:gdLst/>
              <a:ahLst/>
              <a:cxnLst/>
              <a:rect l="l" t="t" r="r" b="b"/>
              <a:pathLst>
                <a:path w="1895495" h="573975">
                  <a:moveTo>
                    <a:pt x="0" y="0"/>
                  </a:moveTo>
                  <a:lnTo>
                    <a:pt x="1895495" y="0"/>
                  </a:lnTo>
                  <a:lnTo>
                    <a:pt x="1895495" y="573975"/>
                  </a:lnTo>
                  <a:lnTo>
                    <a:pt x="0" y="573975"/>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59302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236347" y="3438109"/>
            <a:ext cx="9815307" cy="2420983"/>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rPr>
              <a:t>EMPLOYEE ATTRITION</a:t>
            </a:r>
          </a:p>
          <a:p>
            <a:pPr algn="ctr">
              <a:lnSpc>
                <a:spcPts val="9748"/>
              </a:lnSpc>
            </a:pPr>
            <a:r>
              <a:rPr lang="en-US" sz="7063" spc="692" dirty="0">
                <a:solidFill>
                  <a:srgbClr val="231F20"/>
                </a:solidFill>
                <a:latin typeface="Oswald Bold"/>
              </a:rPr>
              <a:t>ANALYSIS</a:t>
            </a:r>
          </a:p>
        </p:txBody>
      </p:sp>
      <p:sp>
        <p:nvSpPr>
          <p:cNvPr id="10" name="TextBox 10"/>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VICTORIA HERNANDEZ</a:t>
            </a:r>
          </a:p>
        </p:txBody>
      </p:sp>
      <p:sp>
        <p:nvSpPr>
          <p:cNvPr id="11" name="TextBox 11"/>
          <p:cNvSpPr txBox="1"/>
          <p:nvPr/>
        </p:nvSpPr>
        <p:spPr>
          <a:xfrm>
            <a:off x="15393660" y="1538248"/>
            <a:ext cx="2277869" cy="284181"/>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231F20"/>
                </a:solidFill>
                <a:latin typeface="Montserrat Classic Bold"/>
              </a:rPr>
              <a:t>DDS ANALYTICS</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2344B-5264-E44F-EFD2-D6E786852CA8}"/>
              </a:ext>
            </a:extLst>
          </p:cNvPr>
          <p:cNvPicPr>
            <a:picLocks noChangeAspect="1"/>
          </p:cNvPicPr>
          <p:nvPr/>
        </p:nvPicPr>
        <p:blipFill>
          <a:blip r:embed="rId2"/>
          <a:stretch>
            <a:fillRect/>
          </a:stretch>
        </p:blipFill>
        <p:spPr>
          <a:xfrm>
            <a:off x="1581464" y="965199"/>
            <a:ext cx="15125071" cy="8356600"/>
          </a:xfrm>
          <a:prstGeom prst="rect">
            <a:avLst/>
          </a:prstGeom>
        </p:spPr>
      </p:pic>
    </p:spTree>
    <p:extLst>
      <p:ext uri="{BB962C8B-B14F-4D97-AF65-F5344CB8AC3E}">
        <p14:creationId xmlns:p14="http://schemas.microsoft.com/office/powerpoint/2010/main" val="35683743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84E023-2F9A-D5CF-804B-998C6638EFB0}"/>
              </a:ext>
            </a:extLst>
          </p:cNvPr>
          <p:cNvPicPr>
            <a:picLocks noChangeAspect="1"/>
          </p:cNvPicPr>
          <p:nvPr/>
        </p:nvPicPr>
        <p:blipFill>
          <a:blip r:embed="rId2"/>
          <a:stretch>
            <a:fillRect/>
          </a:stretch>
        </p:blipFill>
        <p:spPr>
          <a:xfrm>
            <a:off x="965200" y="1054101"/>
            <a:ext cx="16357599" cy="8178796"/>
          </a:xfrm>
          <a:prstGeom prst="rect">
            <a:avLst/>
          </a:prstGeom>
        </p:spPr>
      </p:pic>
    </p:spTree>
    <p:extLst>
      <p:ext uri="{BB962C8B-B14F-4D97-AF65-F5344CB8AC3E}">
        <p14:creationId xmlns:p14="http://schemas.microsoft.com/office/powerpoint/2010/main" val="100081800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BC4A6-AF4E-FC38-0DA3-D45C7B16B2A6}"/>
              </a:ext>
            </a:extLst>
          </p:cNvPr>
          <p:cNvPicPr>
            <a:picLocks noChangeAspect="1"/>
          </p:cNvPicPr>
          <p:nvPr/>
        </p:nvPicPr>
        <p:blipFill>
          <a:blip r:embed="rId2"/>
          <a:stretch>
            <a:fillRect/>
          </a:stretch>
        </p:blipFill>
        <p:spPr>
          <a:xfrm>
            <a:off x="2266137" y="965199"/>
            <a:ext cx="13755725" cy="8356600"/>
          </a:xfrm>
          <a:prstGeom prst="rect">
            <a:avLst/>
          </a:prstGeom>
        </p:spPr>
      </p:pic>
    </p:spTree>
    <p:extLst>
      <p:ext uri="{BB962C8B-B14F-4D97-AF65-F5344CB8AC3E}">
        <p14:creationId xmlns:p14="http://schemas.microsoft.com/office/powerpoint/2010/main" val="331311937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00E39-2888-1DC1-C4F0-ACCA0F464F8E}"/>
              </a:ext>
            </a:extLst>
          </p:cNvPr>
          <p:cNvPicPr>
            <a:picLocks noChangeAspect="1"/>
          </p:cNvPicPr>
          <p:nvPr/>
        </p:nvPicPr>
        <p:blipFill>
          <a:blip r:embed="rId3"/>
          <a:stretch>
            <a:fillRect/>
          </a:stretch>
        </p:blipFill>
        <p:spPr>
          <a:xfrm>
            <a:off x="3921122" y="965199"/>
            <a:ext cx="10445754" cy="8356600"/>
          </a:xfrm>
          <a:prstGeom prst="rect">
            <a:avLst/>
          </a:prstGeom>
        </p:spPr>
      </p:pic>
    </p:spTree>
    <p:extLst>
      <p:ext uri="{BB962C8B-B14F-4D97-AF65-F5344CB8AC3E}">
        <p14:creationId xmlns:p14="http://schemas.microsoft.com/office/powerpoint/2010/main" val="42838686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661023-A2A2-43DD-99C3-C94DD6725A7B}"/>
              </a:ext>
            </a:extLst>
          </p:cNvPr>
          <p:cNvPicPr>
            <a:picLocks noChangeAspect="1"/>
          </p:cNvPicPr>
          <p:nvPr/>
        </p:nvPicPr>
        <p:blipFill>
          <a:blip r:embed="rId3"/>
          <a:stretch>
            <a:fillRect/>
          </a:stretch>
        </p:blipFill>
        <p:spPr>
          <a:xfrm>
            <a:off x="1512397" y="965199"/>
            <a:ext cx="15263204" cy="8356600"/>
          </a:xfrm>
          <a:prstGeom prst="rect">
            <a:avLst/>
          </a:prstGeom>
        </p:spPr>
      </p:pic>
    </p:spTree>
    <p:extLst>
      <p:ext uri="{BB962C8B-B14F-4D97-AF65-F5344CB8AC3E}">
        <p14:creationId xmlns:p14="http://schemas.microsoft.com/office/powerpoint/2010/main" val="3398321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9BB4E-E3D3-EA57-F078-CCBD0D9F720E}"/>
              </a:ext>
            </a:extLst>
          </p:cNvPr>
          <p:cNvPicPr>
            <a:picLocks noChangeAspect="1"/>
          </p:cNvPicPr>
          <p:nvPr/>
        </p:nvPicPr>
        <p:blipFill>
          <a:blip r:embed="rId3"/>
          <a:stretch>
            <a:fillRect/>
          </a:stretch>
        </p:blipFill>
        <p:spPr>
          <a:xfrm>
            <a:off x="2740473" y="965199"/>
            <a:ext cx="12807053" cy="8356600"/>
          </a:xfrm>
          <a:prstGeom prst="rect">
            <a:avLst/>
          </a:prstGeom>
        </p:spPr>
      </p:pic>
    </p:spTree>
    <p:extLst>
      <p:ext uri="{BB962C8B-B14F-4D97-AF65-F5344CB8AC3E}">
        <p14:creationId xmlns:p14="http://schemas.microsoft.com/office/powerpoint/2010/main" val="18439138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46D8B9-664F-0718-08AF-08A4DE98AB12}"/>
              </a:ext>
            </a:extLst>
          </p:cNvPr>
          <p:cNvPicPr>
            <a:picLocks noChangeAspect="1"/>
          </p:cNvPicPr>
          <p:nvPr/>
        </p:nvPicPr>
        <p:blipFill>
          <a:blip r:embed="rId3"/>
          <a:stretch>
            <a:fillRect/>
          </a:stretch>
        </p:blipFill>
        <p:spPr>
          <a:xfrm>
            <a:off x="1748778" y="965199"/>
            <a:ext cx="14790442" cy="8356600"/>
          </a:xfrm>
          <a:prstGeom prst="rect">
            <a:avLst/>
          </a:prstGeom>
        </p:spPr>
      </p:pic>
    </p:spTree>
    <p:extLst>
      <p:ext uri="{BB962C8B-B14F-4D97-AF65-F5344CB8AC3E}">
        <p14:creationId xmlns:p14="http://schemas.microsoft.com/office/powerpoint/2010/main" val="162760740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2B2C0-6098-3827-AEBD-90F167B2A096}"/>
              </a:ext>
            </a:extLst>
          </p:cNvPr>
          <p:cNvPicPr>
            <a:picLocks noChangeAspect="1"/>
          </p:cNvPicPr>
          <p:nvPr/>
        </p:nvPicPr>
        <p:blipFill>
          <a:blip r:embed="rId3"/>
          <a:stretch>
            <a:fillRect/>
          </a:stretch>
        </p:blipFill>
        <p:spPr>
          <a:xfrm>
            <a:off x="1877389" y="965199"/>
            <a:ext cx="14533220" cy="8356600"/>
          </a:xfrm>
          <a:prstGeom prst="rect">
            <a:avLst/>
          </a:prstGeom>
        </p:spPr>
      </p:pic>
    </p:spTree>
    <p:extLst>
      <p:ext uri="{BB962C8B-B14F-4D97-AF65-F5344CB8AC3E}">
        <p14:creationId xmlns:p14="http://schemas.microsoft.com/office/powerpoint/2010/main" val="99965259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60045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639800" y="-307299"/>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035523" y="-230115"/>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3690978" y="4432361"/>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ATTRITION ANALYSIS</a:t>
            </a:r>
          </a:p>
        </p:txBody>
      </p:sp>
    </p:spTree>
    <p:extLst>
      <p:ext uri="{BB962C8B-B14F-4D97-AF65-F5344CB8AC3E}">
        <p14:creationId xmlns:p14="http://schemas.microsoft.com/office/powerpoint/2010/main" val="34699952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E6B9AE-B3FC-26E5-C165-E936D0F5E896}"/>
              </a:ext>
            </a:extLst>
          </p:cNvPr>
          <p:cNvPicPr>
            <a:picLocks noChangeAspect="1"/>
          </p:cNvPicPr>
          <p:nvPr/>
        </p:nvPicPr>
        <p:blipFill>
          <a:blip r:embed="rId3"/>
          <a:stretch>
            <a:fillRect/>
          </a:stretch>
        </p:blipFill>
        <p:spPr>
          <a:xfrm>
            <a:off x="3088491" y="965199"/>
            <a:ext cx="12111017" cy="8356600"/>
          </a:xfrm>
          <a:prstGeom prst="rect">
            <a:avLst/>
          </a:prstGeom>
        </p:spPr>
      </p:pic>
    </p:spTree>
    <p:extLst>
      <p:ext uri="{BB962C8B-B14F-4D97-AF65-F5344CB8AC3E}">
        <p14:creationId xmlns:p14="http://schemas.microsoft.com/office/powerpoint/2010/main" val="24015710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GOAL</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DATASET</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EDA HIGHLIGHTS</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ATTRITION ANALYSIS</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KEY FINDINGS AND IMPLICATIONS</a:t>
            </a:r>
          </a:p>
        </p:txBody>
      </p:sp>
      <p:sp>
        <p:nvSpPr>
          <p:cNvPr id="20" name="TextBox 20"/>
          <p:cNvSpPr txBox="1"/>
          <p:nvPr/>
        </p:nvSpPr>
        <p:spPr>
          <a:xfrm>
            <a:off x="6607430" y="7434884"/>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STRATEGIES</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iterate type="lt">
                                    <p:tmPct val="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par>
                          <p:cTn id="8" fill="hold">
                            <p:stCondLst>
                              <p:cond delay="500"/>
                            </p:stCondLst>
                            <p:childTnLst>
                              <p:par>
                                <p:cTn id="9" presetID="18" presetClass="emph" presetSubtype="0" fill="hold" grpId="0" nodeType="afterEffect">
                                  <p:stCondLst>
                                    <p:cond delay="0"/>
                                  </p:stCondLst>
                                  <p:iterate type="lt">
                                    <p:tmPct val="4000"/>
                                  </p:iterate>
                                  <p:childTnLst>
                                    <p:set>
                                      <p:cBhvr override="childStyle">
                                        <p:cTn id="10" dur="500" fill="hold"/>
                                        <p:tgtEl>
                                          <p:spTgt spid="6">
                                            <p:txEl>
                                              <p:pRg st="0" end="0"/>
                                            </p:txEl>
                                          </p:spTgt>
                                        </p:tgtEl>
                                        <p:attrNameLst>
                                          <p:attrName>style.textDecorationUnderline</p:attrName>
                                        </p:attrNameLst>
                                      </p:cBhvr>
                                      <p:to>
                                        <p:strVal val="true"/>
                                      </p:to>
                                    </p:se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0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1000"/>
                                        <p:tgtEl>
                                          <p:spTgt spid="15"/>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10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1000"/>
                                        <p:tgtEl>
                                          <p:spTgt spid="1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1000"/>
                                        <p:tgtEl>
                                          <p:spTgt spid="17"/>
                                        </p:tgtEl>
                                      </p:cBhvr>
                                    </p:animEffect>
                                  </p:childTnLst>
                                </p:cTn>
                              </p:par>
                            </p:childTnLst>
                          </p:cTn>
                        </p:par>
                        <p:par>
                          <p:cTn id="31" fill="hold">
                            <p:stCondLst>
                              <p:cond delay="3500"/>
                            </p:stCondLst>
                            <p:childTnLst>
                              <p:par>
                                <p:cTn id="32" presetID="2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10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1000"/>
                                        <p:tgtEl>
                                          <p:spTgt spid="18"/>
                                        </p:tgtEl>
                                      </p:cBhvr>
                                    </p:animEffect>
                                  </p:childTnLst>
                                </p:cTn>
                              </p:par>
                            </p:childTnLst>
                          </p:cTn>
                        </p:par>
                        <p:par>
                          <p:cTn id="38" fill="hold">
                            <p:stCondLst>
                              <p:cond delay="4500"/>
                            </p:stCondLst>
                            <p:childTnLst>
                              <p:par>
                                <p:cTn id="39" presetID="22" presetClass="entr" presetSubtype="4"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10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1000"/>
                                        <p:tgtEl>
                                          <p:spTgt spid="19"/>
                                        </p:tgtEl>
                                      </p:cBhvr>
                                    </p:animEffect>
                                  </p:childTnLst>
                                </p:cTn>
                              </p:par>
                            </p:childTnLst>
                          </p:cTn>
                        </p:par>
                        <p:par>
                          <p:cTn id="45" fill="hold">
                            <p:stCondLst>
                              <p:cond delay="5500"/>
                            </p:stCondLst>
                            <p:childTnLst>
                              <p:par>
                                <p:cTn id="46" presetID="22" presetClass="entr" presetSubtype="4"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1000"/>
                                        <p:tgtEl>
                                          <p:spTgt spid="1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1000"/>
                                        <p:tgtEl>
                                          <p:spTgt spid="20"/>
                                        </p:tgtEl>
                                      </p:cBhvr>
                                    </p:animEffect>
                                  </p:childTnLst>
                                </p:cTn>
                              </p:par>
                            </p:childTnLst>
                          </p:cTn>
                        </p:par>
                        <p:par>
                          <p:cTn id="52" fill="hold">
                            <p:stCondLst>
                              <p:cond delay="6500"/>
                            </p:stCondLst>
                            <p:childTnLst>
                              <p:par>
                                <p:cTn id="53" presetID="22" presetClass="entr" presetSubtype="4"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10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1000"/>
                                        <p:tgtEl>
                                          <p:spTgt spid="21"/>
                                        </p:tgtEl>
                                      </p:cBhvr>
                                    </p:animEffect>
                                  </p:childTnLst>
                                </p:cTn>
                              </p:par>
                              <p:par>
                                <p:cTn id="59" presetID="22" presetClass="entr" presetSubtype="4"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CDF12-91B6-253C-2C86-2F9CBE87E719}"/>
              </a:ext>
            </a:extLst>
          </p:cNvPr>
          <p:cNvPicPr>
            <a:picLocks noChangeAspect="1"/>
          </p:cNvPicPr>
          <p:nvPr/>
        </p:nvPicPr>
        <p:blipFill>
          <a:blip r:embed="rId3"/>
          <a:stretch>
            <a:fillRect/>
          </a:stretch>
        </p:blipFill>
        <p:spPr>
          <a:xfrm>
            <a:off x="1940034" y="965199"/>
            <a:ext cx="14407930" cy="8356600"/>
          </a:xfrm>
          <a:prstGeom prst="rect">
            <a:avLst/>
          </a:prstGeom>
        </p:spPr>
      </p:pic>
    </p:spTree>
    <p:extLst>
      <p:ext uri="{BB962C8B-B14F-4D97-AF65-F5344CB8AC3E}">
        <p14:creationId xmlns:p14="http://schemas.microsoft.com/office/powerpoint/2010/main" val="14173402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with blue squares&#10;&#10;Description automatically generated with medium confidence">
            <a:extLst>
              <a:ext uri="{FF2B5EF4-FFF2-40B4-BE49-F238E27FC236}">
                <a16:creationId xmlns:a16="http://schemas.microsoft.com/office/drawing/2014/main" id="{47D33B4B-C13E-4618-7C02-51A714AB77DE}"/>
              </a:ext>
            </a:extLst>
          </p:cNvPr>
          <p:cNvPicPr>
            <a:picLocks noChangeAspect="1"/>
          </p:cNvPicPr>
          <p:nvPr/>
        </p:nvPicPr>
        <p:blipFill>
          <a:blip r:embed="rId3"/>
          <a:stretch>
            <a:fillRect/>
          </a:stretch>
        </p:blipFill>
        <p:spPr>
          <a:xfrm>
            <a:off x="1297428" y="965199"/>
            <a:ext cx="15693142" cy="8356600"/>
          </a:xfrm>
          <a:prstGeom prst="rect">
            <a:avLst/>
          </a:prstGeom>
        </p:spPr>
      </p:pic>
    </p:spTree>
    <p:extLst>
      <p:ext uri="{BB962C8B-B14F-4D97-AF65-F5344CB8AC3E}">
        <p14:creationId xmlns:p14="http://schemas.microsoft.com/office/powerpoint/2010/main" val="10510769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593876" y="1038273"/>
            <a:ext cx="9100247" cy="1533368"/>
          </a:xfrm>
          <a:prstGeom prst="rect">
            <a:avLst/>
          </a:prstGeom>
        </p:spPr>
        <p:txBody>
          <a:bodyPr wrap="square"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CHOSEN MODEL</a:t>
            </a:r>
          </a:p>
        </p:txBody>
      </p:sp>
      <p:sp>
        <p:nvSpPr>
          <p:cNvPr id="6" name="TextBox 6"/>
          <p:cNvSpPr txBox="1"/>
          <p:nvPr/>
        </p:nvSpPr>
        <p:spPr>
          <a:xfrm>
            <a:off x="3067725" y="2969851"/>
            <a:ext cx="13098914" cy="5166030"/>
          </a:xfrm>
          <a:prstGeom prst="rect">
            <a:avLst/>
          </a:prstGeom>
        </p:spPr>
        <p:txBody>
          <a:bodyPr wrap="square" lIns="0" tIns="0" rIns="0" bIns="0" rtlCol="0" anchor="t">
            <a:spAutoFit/>
          </a:bodyPr>
          <a:lstStyle/>
          <a:p>
            <a:r>
              <a:rPr lang="en-US" sz="3730" dirty="0">
                <a:solidFill>
                  <a:srgbClr val="231F20"/>
                </a:solidFill>
                <a:latin typeface="Open Sauce"/>
              </a:rPr>
              <a:t>Attrition ~  </a:t>
            </a:r>
            <a:r>
              <a:rPr lang="en-US" sz="3730" dirty="0" err="1">
                <a:solidFill>
                  <a:srgbClr val="231F20"/>
                </a:solidFill>
                <a:latin typeface="Open Sauce"/>
              </a:rPr>
              <a:t>OverTime</a:t>
            </a:r>
            <a:r>
              <a:rPr lang="en-US" sz="3730" dirty="0">
                <a:solidFill>
                  <a:srgbClr val="231F20"/>
                </a:solidFill>
                <a:latin typeface="Open Sauce"/>
              </a:rPr>
              <a:t> + </a:t>
            </a:r>
            <a:r>
              <a:rPr lang="en-US" sz="3730" dirty="0" err="1">
                <a:solidFill>
                  <a:srgbClr val="231F20"/>
                </a:solidFill>
                <a:latin typeface="Open Sauce"/>
              </a:rPr>
              <a:t>MaritalStatus</a:t>
            </a:r>
            <a:r>
              <a:rPr lang="en-US" sz="3730" dirty="0">
                <a:solidFill>
                  <a:srgbClr val="231F20"/>
                </a:solidFill>
                <a:latin typeface="Open Sauce"/>
              </a:rPr>
              <a:t> + </a:t>
            </a:r>
            <a:r>
              <a:rPr lang="en-US" sz="3730" dirty="0" err="1">
                <a:solidFill>
                  <a:srgbClr val="231F20"/>
                </a:solidFill>
                <a:latin typeface="Open Sauce"/>
              </a:rPr>
              <a:t>JobRole</a:t>
            </a:r>
            <a:r>
              <a:rPr lang="en-US" sz="3730" dirty="0">
                <a:solidFill>
                  <a:srgbClr val="231F20"/>
                </a:solidFill>
                <a:latin typeface="Open Sauce"/>
              </a:rPr>
              <a:t> + </a:t>
            </a:r>
            <a:r>
              <a:rPr lang="en-US" sz="3730" dirty="0" err="1">
                <a:solidFill>
                  <a:srgbClr val="231F20"/>
                </a:solidFill>
                <a:latin typeface="Open Sauce"/>
              </a:rPr>
              <a:t>DistanceFromHome</a:t>
            </a:r>
            <a:r>
              <a:rPr lang="en-US" sz="3730" dirty="0">
                <a:solidFill>
                  <a:srgbClr val="231F20"/>
                </a:solidFill>
                <a:latin typeface="Open Sauce"/>
              </a:rPr>
              <a:t> + </a:t>
            </a:r>
            <a:r>
              <a:rPr lang="en-US" sz="3730" dirty="0" err="1">
                <a:solidFill>
                  <a:srgbClr val="231F20"/>
                </a:solidFill>
                <a:latin typeface="Open Sauce"/>
              </a:rPr>
              <a:t>JobInvolvement</a:t>
            </a:r>
            <a:r>
              <a:rPr lang="en-US" sz="3730" dirty="0">
                <a:solidFill>
                  <a:srgbClr val="231F20"/>
                </a:solidFill>
                <a:latin typeface="Open Sauce"/>
              </a:rPr>
              <a:t> + </a:t>
            </a:r>
            <a:r>
              <a:rPr lang="en-US" sz="3730" dirty="0" err="1">
                <a:solidFill>
                  <a:srgbClr val="231F20"/>
                </a:solidFill>
                <a:latin typeface="Open Sauce"/>
              </a:rPr>
              <a:t>TotalWorkingYears</a:t>
            </a:r>
            <a:r>
              <a:rPr lang="en-US" sz="3730" dirty="0">
                <a:solidFill>
                  <a:srgbClr val="231F20"/>
                </a:solidFill>
                <a:latin typeface="Open Sauce"/>
              </a:rPr>
              <a:t> + </a:t>
            </a:r>
            <a:r>
              <a:rPr lang="en-US" sz="3730" dirty="0" err="1">
                <a:solidFill>
                  <a:srgbClr val="231F20"/>
                </a:solidFill>
                <a:latin typeface="Open Sauce"/>
              </a:rPr>
              <a:t>JobLevel</a:t>
            </a:r>
            <a:r>
              <a:rPr lang="en-US" sz="3730" dirty="0">
                <a:solidFill>
                  <a:srgbClr val="231F20"/>
                </a:solidFill>
                <a:latin typeface="Open Sauce"/>
              </a:rPr>
              <a:t> + </a:t>
            </a:r>
            <a:r>
              <a:rPr lang="en-US" sz="3730" dirty="0" err="1">
                <a:solidFill>
                  <a:srgbClr val="231F20"/>
                </a:solidFill>
                <a:latin typeface="Open Sauce"/>
              </a:rPr>
              <a:t>YearsInCurrentRole</a:t>
            </a:r>
            <a:r>
              <a:rPr lang="en-US" sz="3730" dirty="0">
                <a:solidFill>
                  <a:srgbClr val="231F20"/>
                </a:solidFill>
                <a:latin typeface="Open Sauce"/>
              </a:rPr>
              <a:t> + Age + </a:t>
            </a:r>
            <a:r>
              <a:rPr lang="en-US" sz="3730" dirty="0" err="1">
                <a:solidFill>
                  <a:srgbClr val="231F20"/>
                </a:solidFill>
                <a:latin typeface="Open Sauce"/>
              </a:rPr>
              <a:t>YearsWithCurrManager</a:t>
            </a:r>
            <a:r>
              <a:rPr lang="en-US" sz="3730" dirty="0">
                <a:solidFill>
                  <a:srgbClr val="231F20"/>
                </a:solidFill>
                <a:latin typeface="Open Sauce"/>
              </a:rPr>
              <a:t> + </a:t>
            </a:r>
            <a:r>
              <a:rPr lang="en-US" sz="3730" dirty="0" err="1">
                <a:solidFill>
                  <a:srgbClr val="231F20"/>
                </a:solidFill>
                <a:latin typeface="Open Sauce"/>
              </a:rPr>
              <a:t>YearsAtCompany</a:t>
            </a:r>
            <a:r>
              <a:rPr lang="en-US" sz="3730" dirty="0">
                <a:solidFill>
                  <a:srgbClr val="231F20"/>
                </a:solidFill>
                <a:latin typeface="Open Sauce"/>
              </a:rPr>
              <a:t>+ </a:t>
            </a:r>
            <a:r>
              <a:rPr lang="en-US" sz="3730" dirty="0" err="1">
                <a:solidFill>
                  <a:srgbClr val="231F20"/>
                </a:solidFill>
                <a:latin typeface="Open Sauce"/>
              </a:rPr>
              <a:t>JobSatisfaction</a:t>
            </a:r>
            <a:r>
              <a:rPr lang="en-US" sz="3730" dirty="0">
                <a:solidFill>
                  <a:srgbClr val="231F20"/>
                </a:solidFill>
                <a:latin typeface="Open Sauce"/>
              </a:rPr>
              <a:t> +  </a:t>
            </a:r>
            <a:r>
              <a:rPr lang="en-US" sz="3730" dirty="0" err="1">
                <a:solidFill>
                  <a:srgbClr val="231F20"/>
                </a:solidFill>
                <a:latin typeface="Open Sauce"/>
              </a:rPr>
              <a:t>YearsSinceLastPromotion</a:t>
            </a:r>
            <a:r>
              <a:rPr lang="en-US" sz="3730" dirty="0">
                <a:solidFill>
                  <a:srgbClr val="231F20"/>
                </a:solidFill>
                <a:latin typeface="Open Sauce"/>
              </a:rPr>
              <a:t> +  </a:t>
            </a:r>
            <a:r>
              <a:rPr lang="en-US" sz="3730" dirty="0" err="1">
                <a:solidFill>
                  <a:srgbClr val="231F20"/>
                </a:solidFill>
                <a:latin typeface="Open Sauce"/>
              </a:rPr>
              <a:t>TrainingTimesLastYear</a:t>
            </a:r>
            <a:r>
              <a:rPr lang="en-US" sz="3730" dirty="0">
                <a:solidFill>
                  <a:srgbClr val="231F20"/>
                </a:solidFill>
                <a:latin typeface="Open Sauce"/>
              </a:rPr>
              <a:t>  + </a:t>
            </a:r>
            <a:r>
              <a:rPr lang="en-US" sz="3730" dirty="0" err="1">
                <a:solidFill>
                  <a:srgbClr val="231F20"/>
                </a:solidFill>
                <a:latin typeface="Open Sauce"/>
              </a:rPr>
              <a:t>NumCompaniesWorked</a:t>
            </a:r>
            <a:r>
              <a:rPr lang="en-US" sz="3730" dirty="0">
                <a:solidFill>
                  <a:srgbClr val="231F20"/>
                </a:solidFill>
                <a:latin typeface="Open Sauce"/>
              </a:rPr>
              <a:t>  + </a:t>
            </a:r>
            <a:r>
              <a:rPr lang="en-US" sz="3730" dirty="0" err="1">
                <a:solidFill>
                  <a:srgbClr val="231F20"/>
                </a:solidFill>
                <a:latin typeface="Open Sauce"/>
              </a:rPr>
              <a:t>BusinessTravel</a:t>
            </a:r>
            <a:r>
              <a:rPr lang="en-US" sz="3730" dirty="0">
                <a:solidFill>
                  <a:srgbClr val="231F20"/>
                </a:solidFill>
                <a:latin typeface="Open Sauce"/>
              </a:rPr>
              <a:t> + </a:t>
            </a:r>
            <a:r>
              <a:rPr lang="en-US" sz="3730" dirty="0" err="1">
                <a:solidFill>
                  <a:srgbClr val="231F20"/>
                </a:solidFill>
                <a:latin typeface="Open Sauce"/>
              </a:rPr>
              <a:t>WorkLifeBalance</a:t>
            </a:r>
            <a:r>
              <a:rPr lang="en-US" sz="3730" dirty="0">
                <a:solidFill>
                  <a:srgbClr val="231F20"/>
                </a:solidFill>
                <a:latin typeface="Open Sauce"/>
              </a:rPr>
              <a:t> + </a:t>
            </a:r>
            <a:r>
              <a:rPr lang="en-US" sz="3730" dirty="0" err="1">
                <a:solidFill>
                  <a:srgbClr val="231F20"/>
                </a:solidFill>
                <a:latin typeface="Open Sauce"/>
              </a:rPr>
              <a:t>EnvironmentSatisfaction</a:t>
            </a:r>
            <a:r>
              <a:rPr lang="en-US" sz="3730" dirty="0">
                <a:solidFill>
                  <a:srgbClr val="231F20"/>
                </a:solidFill>
                <a:latin typeface="Open Sauce"/>
              </a:rPr>
              <a:t> + </a:t>
            </a:r>
            <a:r>
              <a:rPr lang="en-US" sz="3730" dirty="0" err="1">
                <a:solidFill>
                  <a:srgbClr val="231F20"/>
                </a:solidFill>
                <a:latin typeface="Open Sauce"/>
              </a:rPr>
              <a:t>RelationshipSatisfaction</a:t>
            </a:r>
            <a:r>
              <a:rPr lang="en-US" sz="3730" dirty="0">
                <a:solidFill>
                  <a:srgbClr val="231F20"/>
                </a:solidFill>
                <a:latin typeface="Open Sauce"/>
              </a:rPr>
              <a:t> +  </a:t>
            </a:r>
            <a:r>
              <a:rPr lang="en-US" sz="3730" dirty="0" err="1">
                <a:solidFill>
                  <a:srgbClr val="231F20"/>
                </a:solidFill>
                <a:latin typeface="Open Sauce"/>
              </a:rPr>
              <a:t>HourlyRate</a:t>
            </a:r>
            <a:endParaRPr lang="en-US" sz="3730" dirty="0">
              <a:solidFill>
                <a:srgbClr val="231F20"/>
              </a:solidFill>
              <a:latin typeface="Open Sauce"/>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479576" y="1235698"/>
            <a:ext cx="9328847" cy="1533368"/>
          </a:xfrm>
          <a:prstGeom prst="rect">
            <a:avLst/>
          </a:prstGeom>
        </p:spPr>
        <p:txBody>
          <a:bodyPr wrap="square"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CHOSEN MODEL</a:t>
            </a:r>
          </a:p>
        </p:txBody>
      </p:sp>
      <p:sp>
        <p:nvSpPr>
          <p:cNvPr id="7" name="TextBox 6">
            <a:extLst>
              <a:ext uri="{FF2B5EF4-FFF2-40B4-BE49-F238E27FC236}">
                <a16:creationId xmlns:a16="http://schemas.microsoft.com/office/drawing/2014/main" id="{3896CFAF-773B-C07C-3625-05CF23AB5525}"/>
              </a:ext>
            </a:extLst>
          </p:cNvPr>
          <p:cNvSpPr txBox="1"/>
          <p:nvPr/>
        </p:nvSpPr>
        <p:spPr>
          <a:xfrm>
            <a:off x="4000500" y="3176535"/>
            <a:ext cx="10287000" cy="4592026"/>
          </a:xfrm>
          <a:prstGeom prst="rect">
            <a:avLst/>
          </a:prstGeom>
        </p:spPr>
        <p:txBody>
          <a:bodyPr wrap="square" lIns="0" tIns="0" rIns="0" bIns="0" rtlCol="0" anchor="t">
            <a:spAutoFit/>
          </a:bodyPr>
          <a:lstStyle/>
          <a:p>
            <a:r>
              <a:rPr lang="en-US" sz="3730" dirty="0">
                <a:solidFill>
                  <a:srgbClr val="231F20"/>
                </a:solidFill>
                <a:latin typeface="Open Sauce"/>
              </a:rPr>
              <a:t>Overview</a:t>
            </a:r>
          </a:p>
          <a:p>
            <a:pPr marL="1028700" lvl="1" indent="-571500">
              <a:buFont typeface="Arial" panose="020B0604020202020204" pitchFamily="34" charset="0"/>
              <a:buChar char="•"/>
            </a:pPr>
            <a:r>
              <a:rPr lang="en-US" sz="3730" dirty="0">
                <a:solidFill>
                  <a:srgbClr val="231F20"/>
                </a:solidFill>
                <a:latin typeface="Open Sauce"/>
              </a:rPr>
              <a:t>87% accuracy</a:t>
            </a:r>
          </a:p>
          <a:p>
            <a:pPr marL="1028700" lvl="1" indent="-571500">
              <a:buFont typeface="Arial" panose="020B0604020202020204" pitchFamily="34" charset="0"/>
              <a:buChar char="•"/>
            </a:pPr>
            <a:r>
              <a:rPr lang="en-US" sz="3730" dirty="0">
                <a:solidFill>
                  <a:srgbClr val="231F20"/>
                </a:solidFill>
                <a:latin typeface="Open Sauce"/>
              </a:rPr>
              <a:t>95% CI: 81%-92%</a:t>
            </a:r>
          </a:p>
          <a:p>
            <a:r>
              <a:rPr lang="en-US" sz="3730" dirty="0">
                <a:solidFill>
                  <a:srgbClr val="231F20"/>
                </a:solidFill>
                <a:latin typeface="Open Sauce"/>
              </a:rPr>
              <a:t>Specific Measures</a:t>
            </a:r>
          </a:p>
          <a:p>
            <a:pPr marL="1028700" lvl="1" indent="-571500">
              <a:buFont typeface="Arial" panose="020B0604020202020204" pitchFamily="34" charset="0"/>
              <a:buChar char="•"/>
            </a:pPr>
            <a:r>
              <a:rPr lang="en-US" sz="3730" dirty="0">
                <a:solidFill>
                  <a:srgbClr val="231F20"/>
                </a:solidFill>
                <a:latin typeface="Open Sauce"/>
              </a:rPr>
              <a:t>True Positive Rate (Sensitivity) 92% </a:t>
            </a:r>
          </a:p>
          <a:p>
            <a:pPr marL="1028700" lvl="1" indent="-571500">
              <a:buFont typeface="Arial" panose="020B0604020202020204" pitchFamily="34" charset="0"/>
              <a:buChar char="•"/>
            </a:pPr>
            <a:r>
              <a:rPr lang="en-US" sz="3730" dirty="0">
                <a:solidFill>
                  <a:srgbClr val="231F20"/>
                </a:solidFill>
                <a:latin typeface="Open Sauce"/>
              </a:rPr>
              <a:t>True Negative Rate (</a:t>
            </a:r>
            <a:r>
              <a:rPr lang="en-US" sz="3730" dirty="0" err="1">
                <a:solidFill>
                  <a:srgbClr val="231F20"/>
                </a:solidFill>
                <a:latin typeface="Open Sauce"/>
              </a:rPr>
              <a:t>Specificty</a:t>
            </a:r>
            <a:r>
              <a:rPr lang="en-US" sz="3730" dirty="0">
                <a:solidFill>
                  <a:srgbClr val="231F20"/>
                </a:solidFill>
                <a:latin typeface="Open Sauce"/>
              </a:rPr>
              <a:t>) 64%</a:t>
            </a:r>
          </a:p>
          <a:p>
            <a:pPr marL="1028700" lvl="1" indent="-571500">
              <a:buFont typeface="Arial" panose="020B0604020202020204" pitchFamily="34" charset="0"/>
              <a:buChar char="•"/>
            </a:pPr>
            <a:r>
              <a:rPr lang="en-US" sz="3730" dirty="0">
                <a:solidFill>
                  <a:srgbClr val="231F20"/>
                </a:solidFill>
                <a:latin typeface="Open Sauce"/>
              </a:rPr>
              <a:t>Prevalence 83%</a:t>
            </a:r>
          </a:p>
          <a:p>
            <a:pPr marL="1028700" lvl="1" indent="-571500">
              <a:buFont typeface="Arial" panose="020B0604020202020204" pitchFamily="34" charset="0"/>
              <a:buChar char="•"/>
            </a:pPr>
            <a:endParaRPr lang="en-US" sz="3730" dirty="0">
              <a:solidFill>
                <a:srgbClr val="231F20"/>
              </a:solidFill>
              <a:latin typeface="Open Sauce"/>
            </a:endParaRPr>
          </a:p>
        </p:txBody>
      </p:sp>
    </p:spTree>
    <p:extLst>
      <p:ext uri="{BB962C8B-B14F-4D97-AF65-F5344CB8AC3E}">
        <p14:creationId xmlns:p14="http://schemas.microsoft.com/office/powerpoint/2010/main" val="13957484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5">
            <a:extLst>
              <a:ext uri="{FF2B5EF4-FFF2-40B4-BE49-F238E27FC236}">
                <a16:creationId xmlns:a16="http://schemas.microsoft.com/office/drawing/2014/main" id="{BCA56167-501A-54BF-7CB8-CAB621AF6727}"/>
              </a:ext>
            </a:extLst>
          </p:cNvPr>
          <p:cNvSpPr txBox="1"/>
          <p:nvPr/>
        </p:nvSpPr>
        <p:spPr>
          <a:xfrm>
            <a:off x="4691953" y="1233792"/>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KEY FINDINGS</a:t>
            </a:r>
          </a:p>
        </p:txBody>
      </p:sp>
      <p:sp>
        <p:nvSpPr>
          <p:cNvPr id="9" name="TextBox 6">
            <a:extLst>
              <a:ext uri="{FF2B5EF4-FFF2-40B4-BE49-F238E27FC236}">
                <a16:creationId xmlns:a16="http://schemas.microsoft.com/office/drawing/2014/main" id="{B9F363DF-50DE-A744-9AA4-9E230168A622}"/>
              </a:ext>
            </a:extLst>
          </p:cNvPr>
          <p:cNvSpPr txBox="1"/>
          <p:nvPr/>
        </p:nvSpPr>
        <p:spPr>
          <a:xfrm>
            <a:off x="5410200" y="3884158"/>
            <a:ext cx="7467600" cy="2870016"/>
          </a:xfrm>
          <a:prstGeom prst="rect">
            <a:avLst/>
          </a:prstGeom>
        </p:spPr>
        <p:txBody>
          <a:bodyPr wrap="square" lIns="0" tIns="0" rIns="0" bIns="0" rtlCol="0" anchor="t">
            <a:spAutoFit/>
          </a:bodyPr>
          <a:lstStyle>
            <a:defPPr>
              <a:defRPr lang="en-US"/>
            </a:defPPr>
            <a:lvl1pPr>
              <a:lnSpc>
                <a:spcPts val="3060"/>
              </a:lnSpc>
              <a:defRPr sz="3730">
                <a:solidFill>
                  <a:srgbClr val="231F20"/>
                </a:solidFill>
                <a:latin typeface="Open Sauce"/>
              </a:defRPr>
            </a:lvl1pPr>
          </a:lstStyle>
          <a:p>
            <a:pPr>
              <a:lnSpc>
                <a:spcPct val="100000"/>
              </a:lnSpc>
            </a:pPr>
            <a:r>
              <a:rPr lang="en-US" dirty="0"/>
              <a:t>Top Factors</a:t>
            </a:r>
          </a:p>
          <a:p>
            <a:pPr marL="1028700" lvl="1" indent="-571500">
              <a:buFont typeface="Arial" panose="020B0604020202020204" pitchFamily="34" charset="0"/>
              <a:buChar char="•"/>
            </a:pPr>
            <a:r>
              <a:rPr lang="en-US" sz="3730" dirty="0" err="1">
                <a:solidFill>
                  <a:srgbClr val="231F20"/>
                </a:solidFill>
                <a:latin typeface="Open Sauce"/>
              </a:rPr>
              <a:t>OverTime</a:t>
            </a:r>
            <a:endParaRPr lang="en-US" sz="3730" dirty="0">
              <a:solidFill>
                <a:srgbClr val="231F20"/>
              </a:solidFill>
              <a:latin typeface="Open Sauce"/>
            </a:endParaRPr>
          </a:p>
          <a:p>
            <a:pPr marL="1028700" lvl="1" indent="-571500">
              <a:buFont typeface="Arial" panose="020B0604020202020204" pitchFamily="34" charset="0"/>
              <a:buChar char="•"/>
            </a:pPr>
            <a:r>
              <a:rPr lang="en-US" sz="3730" dirty="0" err="1">
                <a:solidFill>
                  <a:srgbClr val="231F20"/>
                </a:solidFill>
                <a:latin typeface="Open Sauce"/>
              </a:rPr>
              <a:t>DistanceFromHome</a:t>
            </a:r>
            <a:endParaRPr lang="en-US" sz="3730" dirty="0">
              <a:solidFill>
                <a:srgbClr val="231F20"/>
              </a:solidFill>
              <a:latin typeface="Open Sauce"/>
            </a:endParaRPr>
          </a:p>
          <a:p>
            <a:pPr marL="1028700" lvl="1" indent="-571500">
              <a:buFont typeface="Arial" panose="020B0604020202020204" pitchFamily="34" charset="0"/>
              <a:buChar char="•"/>
            </a:pPr>
            <a:r>
              <a:rPr lang="en-US" sz="3730" dirty="0" err="1">
                <a:solidFill>
                  <a:srgbClr val="231F20"/>
                </a:solidFill>
                <a:latin typeface="Open Sauce"/>
              </a:rPr>
              <a:t>JobRole</a:t>
            </a:r>
            <a:r>
              <a:rPr lang="en-US" sz="3730" dirty="0">
                <a:solidFill>
                  <a:srgbClr val="231F20"/>
                </a:solidFill>
                <a:latin typeface="Open Sauce"/>
              </a:rPr>
              <a:t> Specific Trends</a:t>
            </a:r>
          </a:p>
          <a:p>
            <a:pPr>
              <a:lnSpc>
                <a:spcPct val="100000"/>
              </a:lnSpc>
            </a:pP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STRATEGIES</a:t>
            </a:r>
          </a:p>
        </p:txBody>
      </p:sp>
      <p:sp>
        <p:nvSpPr>
          <p:cNvPr id="5" name="TextBox 5"/>
          <p:cNvSpPr txBox="1"/>
          <p:nvPr/>
        </p:nvSpPr>
        <p:spPr>
          <a:xfrm>
            <a:off x="12475037" y="7781814"/>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ea typeface="Oswald"/>
              </a:rPr>
              <a:t>STRATEGY N°3</a:t>
            </a:r>
          </a:p>
        </p:txBody>
      </p:sp>
      <p:sp>
        <p:nvSpPr>
          <p:cNvPr id="6" name="TextBox 6">
            <a:extLst>
              <a:ext uri="{FF2B5EF4-FFF2-40B4-BE49-F238E27FC236}">
                <a16:creationId xmlns:a16="http://schemas.microsoft.com/office/drawing/2014/main" id="{2817329B-E580-17AB-90DA-8D6EEFD54E57}"/>
              </a:ext>
            </a:extLst>
          </p:cNvPr>
          <p:cNvSpPr txBox="1"/>
          <p:nvPr/>
        </p:nvSpPr>
        <p:spPr>
          <a:xfrm>
            <a:off x="1981200" y="3444342"/>
            <a:ext cx="13098914" cy="2296013"/>
          </a:xfrm>
          <a:prstGeom prst="rect">
            <a:avLst/>
          </a:prstGeom>
        </p:spPr>
        <p:txBody>
          <a:bodyPr wrap="square" lIns="0" tIns="0" rIns="0" bIns="0" rtlCol="0" anchor="t">
            <a:spAutoFit/>
          </a:bodyPr>
          <a:lstStyle>
            <a:defPPr>
              <a:defRPr lang="en-US"/>
            </a:defPPr>
            <a:lvl1pPr>
              <a:lnSpc>
                <a:spcPts val="3060"/>
              </a:lnSpc>
              <a:defRPr sz="3730">
                <a:solidFill>
                  <a:srgbClr val="231F20"/>
                </a:solidFill>
                <a:latin typeface="Open Sauce"/>
              </a:defRPr>
            </a:lvl1pPr>
          </a:lstStyle>
          <a:p>
            <a:pPr marL="571500" indent="-571500">
              <a:lnSpc>
                <a:spcPct val="100000"/>
              </a:lnSpc>
              <a:buFont typeface="Arial" panose="020B0604020202020204" pitchFamily="34" charset="0"/>
              <a:buChar char="•"/>
            </a:pPr>
            <a:r>
              <a:rPr lang="en-US" dirty="0"/>
              <a:t>Review overtime policies</a:t>
            </a:r>
          </a:p>
          <a:p>
            <a:pPr marL="571500" indent="-571500">
              <a:lnSpc>
                <a:spcPct val="100000"/>
              </a:lnSpc>
              <a:buFont typeface="Arial" panose="020B0604020202020204" pitchFamily="34" charset="0"/>
              <a:buChar char="•"/>
            </a:pPr>
            <a:r>
              <a:rPr lang="en-US" dirty="0"/>
              <a:t>Consider remote work options</a:t>
            </a:r>
          </a:p>
          <a:p>
            <a:pPr marL="571500" indent="-571500">
              <a:lnSpc>
                <a:spcPct val="100000"/>
              </a:lnSpc>
              <a:buFont typeface="Arial" panose="020B0604020202020204" pitchFamily="34" charset="0"/>
              <a:buChar char="•"/>
            </a:pPr>
            <a:r>
              <a:rPr lang="en-US" dirty="0"/>
              <a:t>Target employee engagement and satisfaction especially for jobs with high turnover rates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981200" y="434643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CONCLUSION</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561733" y="5519911"/>
            <a:ext cx="6065708" cy="1440651"/>
          </a:xfrm>
          <a:prstGeom prst="rect">
            <a:avLst/>
          </a:prstGeom>
        </p:spPr>
        <p:txBody>
          <a:bodyPr lIns="0" tIns="0" rIns="0" bIns="0" rtlCol="0" anchor="t">
            <a:spAutoFit/>
          </a:bodyPr>
          <a:lstStyle/>
          <a:p>
            <a:pPr marL="0" lvl="0" indent="0">
              <a:lnSpc>
                <a:spcPts val="3842"/>
              </a:lnSpc>
              <a:spcBef>
                <a:spcPct val="0"/>
              </a:spcBef>
            </a:pPr>
            <a:r>
              <a:rPr lang="en-US" sz="2744" dirty="0">
                <a:solidFill>
                  <a:srgbClr val="000000"/>
                </a:solidFill>
                <a:latin typeface="DM Sans Italics"/>
              </a:rPr>
              <a:t>For any questions or comments please contact me at:</a:t>
            </a:r>
          </a:p>
          <a:p>
            <a:pPr marL="0" lvl="0" indent="0">
              <a:lnSpc>
                <a:spcPts val="3842"/>
              </a:lnSpc>
              <a:spcBef>
                <a:spcPct val="0"/>
              </a:spcBef>
            </a:pPr>
            <a:r>
              <a:rPr lang="en-US" sz="2744" dirty="0">
                <a:solidFill>
                  <a:srgbClr val="000000"/>
                </a:solidFill>
                <a:latin typeface="DM Sans Italics"/>
                <a:hlinkClick r:id="rId6"/>
              </a:rPr>
              <a:t>hernandezv@mail.smu.edu</a:t>
            </a:r>
            <a:r>
              <a:rPr lang="en-US" sz="2744" dirty="0">
                <a:solidFill>
                  <a:srgbClr val="000000"/>
                </a:solidFill>
                <a:latin typeface="DM Sans Italics"/>
              </a:rPr>
              <a:t> </a:t>
            </a:r>
          </a:p>
        </p:txBody>
      </p:sp>
      <p:sp>
        <p:nvSpPr>
          <p:cNvPr id="5" name="TextBox 5"/>
          <p:cNvSpPr txBox="1"/>
          <p:nvPr/>
        </p:nvSpPr>
        <p:spPr>
          <a:xfrm>
            <a:off x="1561733" y="210504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 YOU</a:t>
            </a:r>
          </a:p>
        </p:txBody>
      </p:sp>
      <p:sp>
        <p:nvSpPr>
          <p:cNvPr id="6" name="Freeform 6"/>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4628874" y="3180249"/>
            <a:ext cx="2630426"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DDS ANALYTICS</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7402988" y="857250"/>
            <a:ext cx="3482023" cy="1686342"/>
          </a:xfrm>
          <a:prstGeom prst="rect">
            <a:avLst/>
          </a:prstGeom>
        </p:spPr>
        <p:txBody>
          <a:bodyPr lIns="0" tIns="0" rIns="0" bIns="0" rtlCol="0" anchor="t">
            <a:spAutoFit/>
          </a:bodyPr>
          <a:lstStyle/>
          <a:p>
            <a:pPr>
              <a:lnSpc>
                <a:spcPts val="13774"/>
              </a:lnSpc>
            </a:pPr>
            <a:r>
              <a:rPr lang="en-US" sz="9981" spc="978" dirty="0">
                <a:solidFill>
                  <a:srgbClr val="231F20"/>
                </a:solidFill>
                <a:latin typeface="Oswald Bold"/>
              </a:rPr>
              <a:t>GOAL</a:t>
            </a:r>
          </a:p>
        </p:txBody>
      </p:sp>
      <p:grpSp>
        <p:nvGrpSpPr>
          <p:cNvPr id="4" name="Group 4"/>
          <p:cNvGrpSpPr/>
          <p:nvPr/>
        </p:nvGrpSpPr>
        <p:grpSpPr>
          <a:xfrm>
            <a:off x="4682650" y="3471256"/>
            <a:ext cx="9752965" cy="2465423"/>
            <a:chOff x="0" y="0"/>
            <a:chExt cx="13003953" cy="3287230"/>
          </a:xfrm>
        </p:grpSpPr>
        <p:sp>
          <p:nvSpPr>
            <p:cNvPr id="5" name="Freeform 5"/>
            <p:cNvSpPr/>
            <p:nvPr/>
          </p:nvSpPr>
          <p:spPr>
            <a:xfrm>
              <a:off x="0" y="1910100"/>
              <a:ext cx="13003953" cy="1377130"/>
            </a:xfrm>
            <a:custGeom>
              <a:avLst/>
              <a:gdLst/>
              <a:ahLst/>
              <a:cxnLst/>
              <a:rect l="l" t="t" r="r" b="b"/>
              <a:pathLst>
                <a:path w="13003953" h="1377130">
                  <a:moveTo>
                    <a:pt x="0" y="0"/>
                  </a:moveTo>
                  <a:lnTo>
                    <a:pt x="13003953" y="0"/>
                  </a:lnTo>
                  <a:lnTo>
                    <a:pt x="13003953" y="1377129"/>
                  </a:lnTo>
                  <a:lnTo>
                    <a:pt x="0" y="1377129"/>
                  </a:lnTo>
                  <a:lnTo>
                    <a:pt x="0" y="0"/>
                  </a:lnTo>
                  <a:close/>
                </a:path>
              </a:pathLst>
            </a:custGeom>
            <a:blipFill>
              <a:blip r:embed="rId3"/>
              <a:stretch>
                <a:fillRect t="-86495"/>
              </a:stretch>
            </a:blipFill>
          </p:spPr>
          <p:txBody>
            <a:bodyPr/>
            <a:lstStyle/>
            <a:p>
              <a:endParaRPr lang="en-US"/>
            </a:p>
          </p:txBody>
        </p:sp>
        <p:grpSp>
          <p:nvGrpSpPr>
            <p:cNvPr id="6" name="Group 6"/>
            <p:cNvGrpSpPr/>
            <p:nvPr/>
          </p:nvGrpSpPr>
          <p:grpSpPr>
            <a:xfrm>
              <a:off x="0" y="0"/>
              <a:ext cx="12813391" cy="2598665"/>
              <a:chOff x="0" y="0"/>
              <a:chExt cx="3682024" cy="746746"/>
            </a:xfrm>
          </p:grpSpPr>
          <p:sp>
            <p:nvSpPr>
              <p:cNvPr id="7" name="Freeform 7"/>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8" name="TextBox 8"/>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42725" y="369354"/>
              <a:ext cx="1542198" cy="1564961"/>
            </a:xfrm>
            <a:custGeom>
              <a:avLst/>
              <a:gdLst/>
              <a:ahLst/>
              <a:cxnLst/>
              <a:rect l="l" t="t" r="r" b="b"/>
              <a:pathLst>
                <a:path w="1542198" h="1564961">
                  <a:moveTo>
                    <a:pt x="0" y="0"/>
                  </a:moveTo>
                  <a:lnTo>
                    <a:pt x="1542198" y="0"/>
                  </a:lnTo>
                  <a:lnTo>
                    <a:pt x="1542198" y="1564961"/>
                  </a:lnTo>
                  <a:lnTo>
                    <a:pt x="0" y="1564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984923" y="771207"/>
              <a:ext cx="9509574" cy="1035583"/>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rPr>
                <a:t>Predicting and Understanding employee turnover </a:t>
              </a:r>
            </a:p>
          </p:txBody>
        </p:sp>
      </p:grpSp>
      <p:sp>
        <p:nvSpPr>
          <p:cNvPr id="11" name="Freeform 11"/>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2926744" y="115669"/>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DATASET OVERVIEW</a:t>
            </a:r>
          </a:p>
        </p:txBody>
      </p:sp>
      <p:sp>
        <p:nvSpPr>
          <p:cNvPr id="4" name="Freeform 4"/>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329834" y="2393887"/>
            <a:ext cx="13961288" cy="5279215"/>
          </a:xfrm>
          <a:prstGeom prst="rect">
            <a:avLst/>
          </a:prstGeom>
        </p:spPr>
        <p:txBody>
          <a:bodyPr lIns="0" tIns="0" rIns="0" bIns="0" rtlCol="0" anchor="t">
            <a:spAutoFit/>
          </a:bodyPr>
          <a:lstStyle/>
          <a:p>
            <a:pPr marL="805433" lvl="1" indent="-402716" algn="just">
              <a:lnSpc>
                <a:spcPts val="5222"/>
              </a:lnSpc>
              <a:buFont typeface="Arial"/>
              <a:buChar char="•"/>
            </a:pPr>
            <a:r>
              <a:rPr lang="en-US" sz="3730" dirty="0">
                <a:solidFill>
                  <a:srgbClr val="231F20"/>
                </a:solidFill>
                <a:latin typeface="Open Sauce"/>
              </a:rPr>
              <a:t>870 entries with 36 features</a:t>
            </a:r>
          </a:p>
          <a:p>
            <a:pPr marL="805433" lvl="1" indent="-402716" algn="just">
              <a:lnSpc>
                <a:spcPts val="5222"/>
              </a:lnSpc>
              <a:buFont typeface="Arial"/>
              <a:buChar char="•"/>
            </a:pPr>
            <a:r>
              <a:rPr lang="en-US" sz="3730" dirty="0">
                <a:solidFill>
                  <a:srgbClr val="231F20"/>
                </a:solidFill>
                <a:latin typeface="Open Sauce"/>
              </a:rPr>
              <a:t>Attrition is the feature of interest some other features are</a:t>
            </a:r>
          </a:p>
          <a:p>
            <a:pPr marL="1610865" lvl="2" indent="-536955" algn="just">
              <a:lnSpc>
                <a:spcPts val="5222"/>
              </a:lnSpc>
              <a:buFont typeface="Arial"/>
              <a:buChar char="⚬"/>
            </a:pPr>
            <a:r>
              <a:rPr lang="en-US" sz="3730" dirty="0">
                <a:solidFill>
                  <a:srgbClr val="231F20"/>
                </a:solidFill>
                <a:latin typeface="Open Sauce"/>
              </a:rPr>
              <a:t>Age, </a:t>
            </a:r>
            <a:r>
              <a:rPr lang="en-US" sz="3730" dirty="0" err="1">
                <a:solidFill>
                  <a:srgbClr val="231F20"/>
                </a:solidFill>
                <a:latin typeface="Open Sauce"/>
              </a:rPr>
              <a:t>JobRole</a:t>
            </a:r>
            <a:r>
              <a:rPr lang="en-US" sz="3730" dirty="0">
                <a:solidFill>
                  <a:srgbClr val="231F20"/>
                </a:solidFill>
                <a:latin typeface="Open Sauce"/>
              </a:rPr>
              <a:t>, </a:t>
            </a:r>
            <a:r>
              <a:rPr lang="en-US" sz="3730" dirty="0" err="1">
                <a:solidFill>
                  <a:srgbClr val="231F20"/>
                </a:solidFill>
                <a:latin typeface="Open Sauce"/>
              </a:rPr>
              <a:t>MonthlyIncome</a:t>
            </a:r>
            <a:r>
              <a:rPr lang="en-US" sz="3730" dirty="0">
                <a:solidFill>
                  <a:srgbClr val="231F20"/>
                </a:solidFill>
                <a:latin typeface="Open Sauce"/>
              </a:rPr>
              <a:t>, </a:t>
            </a:r>
            <a:r>
              <a:rPr lang="en-US" sz="3730" dirty="0" err="1">
                <a:solidFill>
                  <a:srgbClr val="231F20"/>
                </a:solidFill>
                <a:latin typeface="Open Sauce"/>
              </a:rPr>
              <a:t>OverTime</a:t>
            </a:r>
            <a:r>
              <a:rPr lang="en-US" sz="3730" dirty="0">
                <a:solidFill>
                  <a:srgbClr val="231F20"/>
                </a:solidFill>
                <a:latin typeface="Open Sauce"/>
              </a:rPr>
              <a:t>, </a:t>
            </a:r>
            <a:r>
              <a:rPr lang="en-US" sz="3730" dirty="0" err="1">
                <a:solidFill>
                  <a:srgbClr val="231F20"/>
                </a:solidFill>
                <a:latin typeface="Open Sauce"/>
              </a:rPr>
              <a:t>etc</a:t>
            </a:r>
            <a:endParaRPr lang="en-US" sz="3730" dirty="0">
              <a:solidFill>
                <a:srgbClr val="231F20"/>
              </a:solidFill>
              <a:latin typeface="Open Sauce"/>
            </a:endParaRPr>
          </a:p>
          <a:p>
            <a:pPr marL="805433" lvl="1" indent="-402716" algn="just">
              <a:lnSpc>
                <a:spcPts val="5222"/>
              </a:lnSpc>
              <a:buFont typeface="Arial"/>
              <a:buChar char="•"/>
            </a:pPr>
            <a:r>
              <a:rPr lang="en-US" sz="3730" dirty="0">
                <a:solidFill>
                  <a:srgbClr val="231F20"/>
                </a:solidFill>
                <a:latin typeface="Open Sauce"/>
              </a:rPr>
              <a:t>No missing values</a:t>
            </a:r>
          </a:p>
          <a:p>
            <a:pPr marL="805433" lvl="1" indent="-402716" algn="just">
              <a:lnSpc>
                <a:spcPts val="5222"/>
              </a:lnSpc>
              <a:buFont typeface="Arial"/>
              <a:buChar char="•"/>
            </a:pPr>
            <a:r>
              <a:rPr lang="en-US" sz="3730" dirty="0">
                <a:solidFill>
                  <a:srgbClr val="231F20"/>
                </a:solidFill>
                <a:latin typeface="Open Sauce"/>
              </a:rPr>
              <a:t>9 categorical</a:t>
            </a:r>
          </a:p>
          <a:p>
            <a:pPr marL="805433" lvl="1" indent="-402716" algn="just">
              <a:lnSpc>
                <a:spcPts val="5222"/>
              </a:lnSpc>
              <a:buFont typeface="Arial"/>
              <a:buChar char="•"/>
            </a:pPr>
            <a:r>
              <a:rPr lang="en-US" sz="3730" dirty="0">
                <a:solidFill>
                  <a:srgbClr val="231F20"/>
                </a:solidFill>
                <a:latin typeface="Open Sauce"/>
              </a:rPr>
              <a:t>27 numerical</a:t>
            </a:r>
          </a:p>
          <a:p>
            <a:pPr marL="805433" lvl="1" indent="-402716" algn="just">
              <a:lnSpc>
                <a:spcPts val="5222"/>
              </a:lnSpc>
              <a:buFont typeface="Arial"/>
              <a:buChar char="•"/>
            </a:pPr>
            <a:r>
              <a:rPr lang="en-US" sz="3730" dirty="0">
                <a:solidFill>
                  <a:srgbClr val="231F20"/>
                </a:solidFill>
                <a:latin typeface="Open Sauce"/>
              </a:rPr>
              <a:t>3 features are constant and removed</a:t>
            </a:r>
          </a:p>
          <a:p>
            <a:pPr marL="1610865" lvl="2" indent="-536955" algn="just">
              <a:lnSpc>
                <a:spcPts val="5222"/>
              </a:lnSpc>
              <a:buFont typeface="Arial"/>
              <a:buChar char="⚬"/>
            </a:pPr>
            <a:r>
              <a:rPr lang="en-US" sz="3730" dirty="0">
                <a:solidFill>
                  <a:srgbClr val="231F20"/>
                </a:solidFill>
                <a:latin typeface="Open Sauce"/>
              </a:rPr>
              <a:t>Over18, </a:t>
            </a:r>
            <a:r>
              <a:rPr lang="en-US" sz="3730" dirty="0" err="1">
                <a:solidFill>
                  <a:srgbClr val="231F20"/>
                </a:solidFill>
                <a:latin typeface="Open Sauce"/>
              </a:rPr>
              <a:t>StandardHours</a:t>
            </a:r>
            <a:r>
              <a:rPr lang="en-US" sz="3730" dirty="0">
                <a:solidFill>
                  <a:srgbClr val="231F20"/>
                </a:solidFill>
                <a:latin typeface="Open Sauce"/>
              </a:rPr>
              <a:t>, </a:t>
            </a:r>
            <a:r>
              <a:rPr lang="en-US" sz="3730" dirty="0" err="1">
                <a:solidFill>
                  <a:srgbClr val="231F20"/>
                </a:solidFill>
                <a:latin typeface="Open Sauce"/>
              </a:rPr>
              <a:t>EmployeeCount</a:t>
            </a:r>
            <a:endParaRPr lang="en-US" sz="3730" dirty="0">
              <a:solidFill>
                <a:srgbClr val="231F20"/>
              </a:solidFill>
              <a:latin typeface="Open Sauce"/>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dissolv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dissolv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dissolv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dissolve">
                                      <p:cBhvr>
                                        <p:cTn id="35" dur="5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Effect transition="in" filter="dissolve">
                                      <p:cBhvr>
                                        <p:cTn id="4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60045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639800" y="-307299"/>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035523" y="-230115"/>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3690978" y="4432361"/>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EDA HIGHLIGHTS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D35087-2F96-96E2-7F37-5685A899B976}"/>
              </a:ext>
            </a:extLst>
          </p:cNvPr>
          <p:cNvPicPr>
            <a:picLocks noChangeAspect="1"/>
          </p:cNvPicPr>
          <p:nvPr/>
        </p:nvPicPr>
        <p:blipFill rotWithShape="1">
          <a:blip r:embed="rId2"/>
          <a:srcRect r="4871"/>
          <a:stretch/>
        </p:blipFill>
        <p:spPr>
          <a:xfrm>
            <a:off x="1714514" y="965199"/>
            <a:ext cx="14858971" cy="8356600"/>
          </a:xfrm>
          <a:prstGeom prst="rect">
            <a:avLst/>
          </a:prstGeom>
        </p:spPr>
      </p:pic>
    </p:spTree>
    <p:extLst>
      <p:ext uri="{BB962C8B-B14F-4D97-AF65-F5344CB8AC3E}">
        <p14:creationId xmlns:p14="http://schemas.microsoft.com/office/powerpoint/2010/main" val="40346445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5720E-7975-1661-87E7-303575F611B9}"/>
              </a:ext>
            </a:extLst>
          </p:cNvPr>
          <p:cNvPicPr>
            <a:picLocks noChangeAspect="1"/>
          </p:cNvPicPr>
          <p:nvPr/>
        </p:nvPicPr>
        <p:blipFill rotWithShape="1">
          <a:blip r:embed="rId2"/>
          <a:srcRect t="899"/>
          <a:stretch/>
        </p:blipFill>
        <p:spPr>
          <a:xfrm>
            <a:off x="1714566" y="965199"/>
            <a:ext cx="14858867" cy="8356600"/>
          </a:xfrm>
          <a:prstGeom prst="rect">
            <a:avLst/>
          </a:prstGeom>
        </p:spPr>
      </p:pic>
    </p:spTree>
    <p:extLst>
      <p:ext uri="{BB962C8B-B14F-4D97-AF65-F5344CB8AC3E}">
        <p14:creationId xmlns:p14="http://schemas.microsoft.com/office/powerpoint/2010/main" val="21660720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E9AA4-1178-E3BA-A5A8-F6D42E0F6B79}"/>
              </a:ext>
            </a:extLst>
          </p:cNvPr>
          <p:cNvPicPr>
            <a:picLocks noChangeAspect="1"/>
          </p:cNvPicPr>
          <p:nvPr/>
        </p:nvPicPr>
        <p:blipFill>
          <a:blip r:embed="rId2"/>
          <a:stretch>
            <a:fillRect/>
          </a:stretch>
        </p:blipFill>
        <p:spPr>
          <a:xfrm>
            <a:off x="1512397" y="965199"/>
            <a:ext cx="15263204" cy="8356600"/>
          </a:xfrm>
          <a:prstGeom prst="rect">
            <a:avLst/>
          </a:prstGeom>
        </p:spPr>
      </p:pic>
    </p:spTree>
    <p:extLst>
      <p:ext uri="{BB962C8B-B14F-4D97-AF65-F5344CB8AC3E}">
        <p14:creationId xmlns:p14="http://schemas.microsoft.com/office/powerpoint/2010/main" val="15728957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with a blue and yellow squares&#10;&#10;Description automatically generated">
            <a:extLst>
              <a:ext uri="{FF2B5EF4-FFF2-40B4-BE49-F238E27FC236}">
                <a16:creationId xmlns:a16="http://schemas.microsoft.com/office/drawing/2014/main" id="{8313B04B-D2C5-3FE0-9E34-43D9B3B5E866}"/>
              </a:ext>
            </a:extLst>
          </p:cNvPr>
          <p:cNvPicPr>
            <a:picLocks noChangeAspect="1"/>
          </p:cNvPicPr>
          <p:nvPr/>
        </p:nvPicPr>
        <p:blipFill>
          <a:blip r:embed="rId2"/>
          <a:stretch>
            <a:fillRect/>
          </a:stretch>
        </p:blipFill>
        <p:spPr>
          <a:xfrm>
            <a:off x="1615527" y="965199"/>
            <a:ext cx="15056944" cy="8356600"/>
          </a:xfrm>
          <a:prstGeom prst="rect">
            <a:avLst/>
          </a:prstGeom>
        </p:spPr>
      </p:pic>
    </p:spTree>
    <p:extLst>
      <p:ext uri="{BB962C8B-B14F-4D97-AF65-F5344CB8AC3E}">
        <p14:creationId xmlns:p14="http://schemas.microsoft.com/office/powerpoint/2010/main" val="385652937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TotalTime>
  <Words>1284</Words>
  <Application>Microsoft Macintosh PowerPoint</Application>
  <PresentationFormat>Custom</PresentationFormat>
  <Paragraphs>111</Paragraphs>
  <Slides>27</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DM Sans Italics</vt:lpstr>
      <vt:lpstr>Montserrat Classic Bold</vt:lpstr>
      <vt:lpstr>Aptos</vt:lpstr>
      <vt:lpstr>DM Sans</vt:lpstr>
      <vt:lpstr>Arial</vt:lpstr>
      <vt:lpstr>Oswald Bold</vt:lpstr>
      <vt:lpstr>Oswald Bold Italics</vt:lpstr>
      <vt:lpstr>Open Sauce</vt:lpstr>
      <vt:lpstr>Oswald</vt:lpstr>
      <vt:lpstr>Söhne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Multicolor Pastel Modern Corporate Infographic And Chart Presentation</dc:title>
  <cp:lastModifiedBy>Hernandez, Victoria</cp:lastModifiedBy>
  <cp:revision>3</cp:revision>
  <dcterms:created xsi:type="dcterms:W3CDTF">2006-08-16T00:00:00Z</dcterms:created>
  <dcterms:modified xsi:type="dcterms:W3CDTF">2024-04-21T15:56:27Z</dcterms:modified>
  <dc:identifier>DAGC6qMY87c</dc:identifier>
</cp:coreProperties>
</file>